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31"/>
  </p:notesMasterIdLst>
  <p:sldIdLst>
    <p:sldId id="256" r:id="rId3"/>
    <p:sldId id="257" r:id="rId4"/>
    <p:sldId id="258" r:id="rId5"/>
    <p:sldId id="260" r:id="rId6"/>
    <p:sldId id="261" r:id="rId7"/>
    <p:sldId id="262" r:id="rId8"/>
    <p:sldId id="263" r:id="rId9"/>
    <p:sldId id="264" r:id="rId10"/>
    <p:sldId id="331" r:id="rId11"/>
    <p:sldId id="266" r:id="rId12"/>
    <p:sldId id="268" r:id="rId13"/>
    <p:sldId id="269" r:id="rId14"/>
    <p:sldId id="270" r:id="rId15"/>
    <p:sldId id="271" r:id="rId16"/>
    <p:sldId id="272" r:id="rId17"/>
    <p:sldId id="273" r:id="rId18"/>
    <p:sldId id="333" r:id="rId19"/>
    <p:sldId id="275" r:id="rId20"/>
    <p:sldId id="276" r:id="rId21"/>
    <p:sldId id="277" r:id="rId22"/>
    <p:sldId id="278" r:id="rId23"/>
    <p:sldId id="279" r:id="rId24"/>
    <p:sldId id="280" r:id="rId25"/>
    <p:sldId id="281" r:id="rId26"/>
    <p:sldId id="282" r:id="rId27"/>
    <p:sldId id="327" r:id="rId28"/>
    <p:sldId id="330" r:id="rId29"/>
    <p:sldId id="332" r:id="rId30"/>
  </p:sldIdLst>
  <p:sldSz cx="12192000" cy="6858000"/>
  <p:notesSz cx="6797675" cy="9926638"/>
  <p:embeddedFontLst>
    <p:embeddedFont>
      <p:font typeface="Arial Black" panose="020B0A04020102020204" pitchFamily="34" charset="0"/>
      <p:regular r:id="rId32"/>
      <p:bold r:id="rId33"/>
    </p:embeddedFont>
    <p:embeddedFont>
      <p:font typeface="ヒラギノ角ゴ ProN W3"/>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ZVAUeJRog206RKW5fTug2fzyG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F0EDB2-FAA0-4DCF-A7A1-4B582E8768E1}">
  <a:tblStyle styleId="{F9F0EDB2-FAA0-4DCF-A7A1-4B582E8768E1}"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6"/>
          </a:solidFill>
        </a:fill>
      </a:tcStyle>
    </a:lastCol>
    <a:firstCol>
      <a:tcTxStyle b="on" i="off">
        <a:font>
          <a:latin typeface="游ゴシック"/>
          <a:ea typeface="游ゴシック"/>
          <a:cs typeface="游ゴシック"/>
        </a:font>
        <a:schemeClr val="lt1"/>
      </a:tcTxStyle>
      <a:tcStyle>
        <a:tcBdr/>
        <a:fill>
          <a:solidFill>
            <a:schemeClr val="accent6"/>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718"/>
  </p:normalViewPr>
  <p:slideViewPr>
    <p:cSldViewPr snapToGrid="0">
      <p:cViewPr varScale="1">
        <p:scale>
          <a:sx n="104" d="100"/>
          <a:sy n="104" d="100"/>
        </p:scale>
        <p:origin x="73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66.23\share\&#26032;&#26178;&#20043;&#26646;&#20849;&#26377;&#12501;&#12457;&#12523;&#12480;\&#9670;&#21508;&#12501;&#12525;&#12531;&#12488;&#12501;&#12457;&#12523;&#12480;&#9670;\&#12507;&#12486;&#12523;&#26178;&#20043;&#26646;\&#23567;&#26519;\&#9632;&#20225;&#30011;&#12539;&#12452;&#12505;&#12531;&#12488;\&#9632;&#65422;&#65438;&#65412;&#65438;&#65401;&#65438;&#22823;&#31085;\&#31532;4&#22238;&#12508;&#12540;&#12489;&#12466;&#12540;&#12512;&#22823;&#31085;\&#12522;&#12473;&#12488;&#12496;&#12531;&#12489;&#31278;&#2102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ltLang="ja-JP" dirty="0"/>
              <a:t>1</a:t>
            </a:r>
            <a:r>
              <a:rPr lang="ja-JP" altLang="en-US" dirty="0"/>
              <a:t>日目</a:t>
            </a:r>
          </a:p>
        </c:rich>
      </c:tx>
      <c:layout>
        <c:manualLayout>
          <c:xMode val="edge"/>
          <c:yMode val="edge"/>
          <c:x val="1.029216563927535E-3"/>
          <c:y val="0"/>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ja-JP"/>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190476190476197E-2"/>
          <c:y val="0.17868250666339791"/>
          <c:w val="0.83769845435987167"/>
          <c:h val="0.81862412445405341"/>
        </c:manualLayout>
      </c:layout>
      <c:pie3DChart>
        <c:varyColors val="1"/>
        <c:ser>
          <c:idx val="0"/>
          <c:order val="0"/>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(2)'!$B$3:$E$3</c:f>
            </c:numRef>
          </c:val>
          <c:extLst>
            <c:ext xmlns:c16="http://schemas.microsoft.com/office/drawing/2014/chart" uri="{C3380CC4-5D6E-409C-BE32-E72D297353CC}">
              <c16:uniqueId val="{00000000-C103-430C-AE5F-ADB77CE270FF}"/>
            </c:ext>
          </c:extLst>
        </c:ser>
        <c:ser>
          <c:idx val="1"/>
          <c:order val="1"/>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(2)'!$B$4:$E$4</c:f>
            </c:numRef>
          </c:val>
          <c:extLst>
            <c:ext xmlns:c16="http://schemas.microsoft.com/office/drawing/2014/chart" uri="{C3380CC4-5D6E-409C-BE32-E72D297353CC}">
              <c16:uniqueId val="{00000001-C103-430C-AE5F-ADB77CE270FF}"/>
            </c:ext>
          </c:extLst>
        </c:ser>
        <c:ser>
          <c:idx val="2"/>
          <c:order val="2"/>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(2)'!$B$5:$E$5</c:f>
            </c:numRef>
          </c:val>
          <c:extLst>
            <c:ext xmlns:c16="http://schemas.microsoft.com/office/drawing/2014/chart" uri="{C3380CC4-5D6E-409C-BE32-E72D297353CC}">
              <c16:uniqueId val="{00000002-C103-430C-AE5F-ADB77CE270FF}"/>
            </c:ext>
          </c:extLst>
        </c:ser>
        <c:ser>
          <c:idx val="3"/>
          <c:order val="3"/>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(2)'!$B$6:$E$6</c:f>
            </c:numRef>
          </c:val>
          <c:extLst>
            <c:ext xmlns:c16="http://schemas.microsoft.com/office/drawing/2014/chart" uri="{C3380CC4-5D6E-409C-BE32-E72D297353CC}">
              <c16:uniqueId val="{00000003-C103-430C-AE5F-ADB77CE270FF}"/>
            </c:ext>
          </c:extLst>
        </c:ser>
        <c:ser>
          <c:idx val="4"/>
          <c:order val="4"/>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(2)'!$B$7:$E$7</c:f>
            </c:numRef>
          </c:val>
          <c:extLst>
            <c:ext xmlns:c16="http://schemas.microsoft.com/office/drawing/2014/chart" uri="{C3380CC4-5D6E-409C-BE32-E72D297353CC}">
              <c16:uniqueId val="{00000004-C103-430C-AE5F-ADB77CE270FF}"/>
            </c:ext>
          </c:extLst>
        </c:ser>
        <c:ser>
          <c:idx val="5"/>
          <c:order val="5"/>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(2)'!$B$8:$E$8</c:f>
            </c:numRef>
          </c:val>
          <c:extLst>
            <c:ext xmlns:c16="http://schemas.microsoft.com/office/drawing/2014/chart" uri="{C3380CC4-5D6E-409C-BE32-E72D297353CC}">
              <c16:uniqueId val="{00000005-C103-430C-AE5F-ADB77CE270FF}"/>
            </c:ext>
          </c:extLst>
        </c:ser>
        <c:ser>
          <c:idx val="6"/>
          <c:order val="6"/>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(2)'!$B$9:$E$9</c:f>
            </c:numRef>
          </c:val>
          <c:extLst>
            <c:ext xmlns:c16="http://schemas.microsoft.com/office/drawing/2014/chart" uri="{C3380CC4-5D6E-409C-BE32-E72D297353CC}">
              <c16:uniqueId val="{00000006-C103-430C-AE5F-ADB77CE270FF}"/>
            </c:ext>
          </c:extLst>
        </c:ser>
        <c:ser>
          <c:idx val="7"/>
          <c:order val="7"/>
          <c:explosion val="9"/>
          <c:dPt>
            <c:idx val="0"/>
            <c:bubble3D val="0"/>
            <c:explosion val="2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C103-430C-AE5F-ADB77CE270F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C103-430C-AE5F-ADB77CE270F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C103-430C-AE5F-ADB77CE270F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C103-430C-AE5F-ADB77CE270FF}"/>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8-C103-430C-AE5F-ADB77CE270FF}"/>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A-C103-430C-AE5F-ADB77CE270FF}"/>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C-C103-430C-AE5F-ADB77CE270FF}"/>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E-C103-430C-AE5F-ADB77CE270F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lumMod val="60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'9.20 (2)'!$B$2:$E$2</c:f>
              <c:strCache>
                <c:ptCount val="4"/>
                <c:pt idx="0">
                  <c:v>大人</c:v>
                </c:pt>
                <c:pt idx="1">
                  <c:v>小学生以下</c:v>
                </c:pt>
                <c:pt idx="2">
                  <c:v>宿泊プラン</c:v>
                </c:pt>
                <c:pt idx="3">
                  <c:v>来賓等</c:v>
                </c:pt>
              </c:strCache>
            </c:strRef>
          </c:cat>
          <c:val>
            <c:numRef>
              <c:f>'9.20 (2)'!$B$10:$E$10</c:f>
              <c:numCache>
                <c:formatCode>General</c:formatCode>
                <c:ptCount val="4"/>
                <c:pt idx="0">
                  <c:v>430</c:v>
                </c:pt>
                <c:pt idx="1">
                  <c:v>116</c:v>
                </c:pt>
                <c:pt idx="2">
                  <c:v>35</c:v>
                </c:pt>
                <c:pt idx="3">
                  <c:v>56</c:v>
                </c:pt>
              </c:numCache>
            </c:numRef>
          </c:val>
          <c:extLst>
            <c:ext xmlns:c16="http://schemas.microsoft.com/office/drawing/2014/chart" uri="{C3380CC4-5D6E-409C-BE32-E72D297353CC}">
              <c16:uniqueId val="{0000000F-C103-430C-AE5F-ADB77CE270F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ltLang="ja-JP"/>
              <a:t>2</a:t>
            </a:r>
            <a:r>
              <a:rPr lang="ja-JP" altLang="en-US"/>
              <a:t>日目</a:t>
            </a:r>
          </a:p>
        </c:rich>
      </c:tx>
      <c:layout>
        <c:manualLayout>
          <c:xMode val="edge"/>
          <c:yMode val="edge"/>
          <c:x val="3.3367776819807323E-3"/>
          <c:y val="1.2306896198356157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ja-JP"/>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190476190476197E-2"/>
          <c:y val="0.17868250666339791"/>
          <c:w val="0.83769845435987167"/>
          <c:h val="0.81862412445405341"/>
        </c:manualLayout>
      </c:layout>
      <c:pie3DChart>
        <c:varyColors val="1"/>
        <c:ser>
          <c:idx val="0"/>
          <c:order val="0"/>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(2)'!$B$3:$E$3</c:f>
            </c:numRef>
          </c:val>
          <c:extLst>
            <c:ext xmlns:c16="http://schemas.microsoft.com/office/drawing/2014/chart" uri="{C3380CC4-5D6E-409C-BE32-E72D297353CC}">
              <c16:uniqueId val="{00000000-4999-495A-920A-2F0FFC597696}"/>
            </c:ext>
          </c:extLst>
        </c:ser>
        <c:ser>
          <c:idx val="1"/>
          <c:order val="1"/>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(2)'!$B$4:$E$4</c:f>
            </c:numRef>
          </c:val>
          <c:extLst>
            <c:ext xmlns:c16="http://schemas.microsoft.com/office/drawing/2014/chart" uri="{C3380CC4-5D6E-409C-BE32-E72D297353CC}">
              <c16:uniqueId val="{00000001-4999-495A-920A-2F0FFC597696}"/>
            </c:ext>
          </c:extLst>
        </c:ser>
        <c:ser>
          <c:idx val="2"/>
          <c:order val="2"/>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(2)'!$B$5:$E$5</c:f>
            </c:numRef>
          </c:val>
          <c:extLst>
            <c:ext xmlns:c16="http://schemas.microsoft.com/office/drawing/2014/chart" uri="{C3380CC4-5D6E-409C-BE32-E72D297353CC}">
              <c16:uniqueId val="{00000002-4999-495A-920A-2F0FFC597696}"/>
            </c:ext>
          </c:extLst>
        </c:ser>
        <c:ser>
          <c:idx val="3"/>
          <c:order val="3"/>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(2)'!$B$6:$E$6</c:f>
            </c:numRef>
          </c:val>
          <c:extLst>
            <c:ext xmlns:c16="http://schemas.microsoft.com/office/drawing/2014/chart" uri="{C3380CC4-5D6E-409C-BE32-E72D297353CC}">
              <c16:uniqueId val="{00000003-4999-495A-920A-2F0FFC597696}"/>
            </c:ext>
          </c:extLst>
        </c:ser>
        <c:ser>
          <c:idx val="4"/>
          <c:order val="4"/>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(2)'!$B$7:$E$7</c:f>
            </c:numRef>
          </c:val>
          <c:extLst>
            <c:ext xmlns:c16="http://schemas.microsoft.com/office/drawing/2014/chart" uri="{C3380CC4-5D6E-409C-BE32-E72D297353CC}">
              <c16:uniqueId val="{00000004-4999-495A-920A-2F0FFC597696}"/>
            </c:ext>
          </c:extLst>
        </c:ser>
        <c:ser>
          <c:idx val="5"/>
          <c:order val="5"/>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(2)'!$B$8:$E$8</c:f>
            </c:numRef>
          </c:val>
          <c:extLst>
            <c:ext xmlns:c16="http://schemas.microsoft.com/office/drawing/2014/chart" uri="{C3380CC4-5D6E-409C-BE32-E72D297353CC}">
              <c16:uniqueId val="{00000005-4999-495A-920A-2F0FFC597696}"/>
            </c:ext>
          </c:extLst>
        </c:ser>
        <c:ser>
          <c:idx val="6"/>
          <c:order val="6"/>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(2)'!$B$9:$E$9</c:f>
            </c:numRef>
          </c:val>
          <c:extLst>
            <c:ext xmlns:c16="http://schemas.microsoft.com/office/drawing/2014/chart" uri="{C3380CC4-5D6E-409C-BE32-E72D297353CC}">
              <c16:uniqueId val="{00000006-4999-495A-920A-2F0FFC597696}"/>
            </c:ext>
          </c:extLst>
        </c:ser>
        <c:ser>
          <c:idx val="7"/>
          <c:order val="7"/>
          <c:explosion val="9"/>
          <c:dPt>
            <c:idx val="0"/>
            <c:bubble3D val="0"/>
            <c:explosion val="2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4999-495A-920A-2F0FFC59769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4999-495A-920A-2F0FFC59769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4999-495A-920A-2F0FFC59769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4999-495A-920A-2F0FFC597696}"/>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8-4999-495A-920A-2F0FFC597696}"/>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A-4999-495A-920A-2F0FFC597696}"/>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C-4999-495A-920A-2F0FFC597696}"/>
                </c:ext>
              </c:extLst>
            </c:dLbl>
            <c:dLbl>
              <c:idx val="3"/>
              <c:layout>
                <c:manualLayout>
                  <c:x val="0.13853421479192385"/>
                  <c:y val="1.538362024794519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4999-495A-920A-2F0FFC59769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lumMod val="60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'9.21 (2)'!$B$2:$E$2</c:f>
              <c:strCache>
                <c:ptCount val="4"/>
                <c:pt idx="0">
                  <c:v>大人</c:v>
                </c:pt>
                <c:pt idx="1">
                  <c:v>小学生以下</c:v>
                </c:pt>
                <c:pt idx="2">
                  <c:v>宿泊プラン</c:v>
                </c:pt>
                <c:pt idx="3">
                  <c:v>来賓等</c:v>
                </c:pt>
              </c:strCache>
            </c:strRef>
          </c:cat>
          <c:val>
            <c:numRef>
              <c:f>'9.21 (2)'!$B$10:$E$10</c:f>
              <c:numCache>
                <c:formatCode>General</c:formatCode>
                <c:ptCount val="4"/>
                <c:pt idx="0">
                  <c:v>277</c:v>
                </c:pt>
                <c:pt idx="1">
                  <c:v>73</c:v>
                </c:pt>
                <c:pt idx="2">
                  <c:v>19</c:v>
                </c:pt>
                <c:pt idx="3">
                  <c:v>19</c:v>
                </c:pt>
              </c:numCache>
            </c:numRef>
          </c:val>
          <c:extLst>
            <c:ext xmlns:c16="http://schemas.microsoft.com/office/drawing/2014/chart" uri="{C3380CC4-5D6E-409C-BE32-E72D297353CC}">
              <c16:uniqueId val="{0000000F-4999-495A-920A-2F0FFC59769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a:t>1</a:t>
            </a:r>
            <a:r>
              <a:rPr lang="ja-JP" altLang="en-US"/>
              <a:t>日目　　時間帯別入場者数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'9.20 (2)'!$A$3:$A$9</c:f>
              <c:numCache>
                <c:formatCode>h:mm</c:formatCode>
                <c:ptCount val="7"/>
                <c:pt idx="0">
                  <c:v>0.45833333333333331</c:v>
                </c:pt>
                <c:pt idx="1">
                  <c:v>0.5</c:v>
                </c:pt>
                <c:pt idx="2">
                  <c:v>0.54166666666666696</c:v>
                </c:pt>
                <c:pt idx="3">
                  <c:v>0.58333333333333304</c:v>
                </c:pt>
                <c:pt idx="4">
                  <c:v>0.625</c:v>
                </c:pt>
                <c:pt idx="5">
                  <c:v>0.66666666666666696</c:v>
                </c:pt>
                <c:pt idx="6">
                  <c:v>0.70833333333333304</c:v>
                </c:pt>
              </c:numCache>
            </c:numRef>
          </c:cat>
          <c:val>
            <c:numRef>
              <c:f>'9.20 (2)'!$B$3:$B$9</c:f>
            </c:numRef>
          </c:val>
          <c:extLst>
            <c:ext xmlns:c16="http://schemas.microsoft.com/office/drawing/2014/chart" uri="{C3380CC4-5D6E-409C-BE32-E72D297353CC}">
              <c16:uniqueId val="{00000000-9ABD-4B0A-A13B-DB82E3064A92}"/>
            </c:ext>
          </c:extLst>
        </c:ser>
        <c:ser>
          <c:idx val="1"/>
          <c:order val="1"/>
          <c:spPr>
            <a:solidFill>
              <a:schemeClr val="accent2"/>
            </a:solidFill>
            <a:ln>
              <a:noFill/>
            </a:ln>
            <a:effectLst/>
          </c:spPr>
          <c:invertIfNegative val="0"/>
          <c:cat>
            <c:numRef>
              <c:f>'9.20 (2)'!$A$3:$A$9</c:f>
              <c:numCache>
                <c:formatCode>h:mm</c:formatCode>
                <c:ptCount val="7"/>
                <c:pt idx="0">
                  <c:v>0.45833333333333331</c:v>
                </c:pt>
                <c:pt idx="1">
                  <c:v>0.5</c:v>
                </c:pt>
                <c:pt idx="2">
                  <c:v>0.54166666666666696</c:v>
                </c:pt>
                <c:pt idx="3">
                  <c:v>0.58333333333333304</c:v>
                </c:pt>
                <c:pt idx="4">
                  <c:v>0.625</c:v>
                </c:pt>
                <c:pt idx="5">
                  <c:v>0.66666666666666696</c:v>
                </c:pt>
                <c:pt idx="6">
                  <c:v>0.70833333333333304</c:v>
                </c:pt>
              </c:numCache>
            </c:numRef>
          </c:cat>
          <c:val>
            <c:numRef>
              <c:f>'9.20 (2)'!$C$3:$C$9</c:f>
            </c:numRef>
          </c:val>
          <c:extLst>
            <c:ext xmlns:c16="http://schemas.microsoft.com/office/drawing/2014/chart" uri="{C3380CC4-5D6E-409C-BE32-E72D297353CC}">
              <c16:uniqueId val="{00000001-9ABD-4B0A-A13B-DB82E3064A92}"/>
            </c:ext>
          </c:extLst>
        </c:ser>
        <c:ser>
          <c:idx val="2"/>
          <c:order val="2"/>
          <c:spPr>
            <a:solidFill>
              <a:schemeClr val="accent3"/>
            </a:solidFill>
            <a:ln>
              <a:noFill/>
            </a:ln>
            <a:effectLst/>
          </c:spPr>
          <c:invertIfNegative val="0"/>
          <c:cat>
            <c:numRef>
              <c:f>'9.20 (2)'!$A$3:$A$9</c:f>
              <c:numCache>
                <c:formatCode>h:mm</c:formatCode>
                <c:ptCount val="7"/>
                <c:pt idx="0">
                  <c:v>0.45833333333333331</c:v>
                </c:pt>
                <c:pt idx="1">
                  <c:v>0.5</c:v>
                </c:pt>
                <c:pt idx="2">
                  <c:v>0.54166666666666696</c:v>
                </c:pt>
                <c:pt idx="3">
                  <c:v>0.58333333333333304</c:v>
                </c:pt>
                <c:pt idx="4">
                  <c:v>0.625</c:v>
                </c:pt>
                <c:pt idx="5">
                  <c:v>0.66666666666666696</c:v>
                </c:pt>
                <c:pt idx="6">
                  <c:v>0.70833333333333304</c:v>
                </c:pt>
              </c:numCache>
            </c:numRef>
          </c:cat>
          <c:val>
            <c:numRef>
              <c:f>'9.20 (2)'!$D$3:$D$9</c:f>
            </c:numRef>
          </c:val>
          <c:extLst>
            <c:ext xmlns:c16="http://schemas.microsoft.com/office/drawing/2014/chart" uri="{C3380CC4-5D6E-409C-BE32-E72D297353CC}">
              <c16:uniqueId val="{00000002-9ABD-4B0A-A13B-DB82E3064A92}"/>
            </c:ext>
          </c:extLst>
        </c:ser>
        <c:ser>
          <c:idx val="3"/>
          <c:order val="3"/>
          <c:spPr>
            <a:solidFill>
              <a:schemeClr val="accent4"/>
            </a:solidFill>
            <a:ln>
              <a:noFill/>
            </a:ln>
            <a:effectLst/>
          </c:spPr>
          <c:invertIfNegative val="0"/>
          <c:cat>
            <c:numRef>
              <c:f>'9.20 (2)'!$A$3:$A$9</c:f>
              <c:numCache>
                <c:formatCode>h:mm</c:formatCode>
                <c:ptCount val="7"/>
                <c:pt idx="0">
                  <c:v>0.45833333333333331</c:v>
                </c:pt>
                <c:pt idx="1">
                  <c:v>0.5</c:v>
                </c:pt>
                <c:pt idx="2">
                  <c:v>0.54166666666666696</c:v>
                </c:pt>
                <c:pt idx="3">
                  <c:v>0.58333333333333304</c:v>
                </c:pt>
                <c:pt idx="4">
                  <c:v>0.625</c:v>
                </c:pt>
                <c:pt idx="5">
                  <c:v>0.66666666666666696</c:v>
                </c:pt>
                <c:pt idx="6">
                  <c:v>0.70833333333333304</c:v>
                </c:pt>
              </c:numCache>
            </c:numRef>
          </c:cat>
          <c:val>
            <c:numRef>
              <c:f>'9.20 (2)'!$E$3:$E$9</c:f>
            </c:numRef>
          </c:val>
          <c:extLst>
            <c:ext xmlns:c16="http://schemas.microsoft.com/office/drawing/2014/chart" uri="{C3380CC4-5D6E-409C-BE32-E72D297353CC}">
              <c16:uniqueId val="{00000003-9ABD-4B0A-A13B-DB82E3064A92}"/>
            </c:ext>
          </c:extLst>
        </c:ser>
        <c:ser>
          <c:idx val="4"/>
          <c:order val="4"/>
          <c:spPr>
            <a:solidFill>
              <a:schemeClr val="accent5"/>
            </a:solidFill>
            <a:ln>
              <a:noFill/>
            </a:ln>
            <a:effectLst/>
          </c:spPr>
          <c:invertIfNegative val="0"/>
          <c:cat>
            <c:numRef>
              <c:f>'9.20 (2)'!$A$3:$A$9</c:f>
              <c:numCache>
                <c:formatCode>h:mm</c:formatCode>
                <c:ptCount val="7"/>
                <c:pt idx="0">
                  <c:v>0.45833333333333331</c:v>
                </c:pt>
                <c:pt idx="1">
                  <c:v>0.5</c:v>
                </c:pt>
                <c:pt idx="2">
                  <c:v>0.54166666666666696</c:v>
                </c:pt>
                <c:pt idx="3">
                  <c:v>0.58333333333333304</c:v>
                </c:pt>
                <c:pt idx="4">
                  <c:v>0.625</c:v>
                </c:pt>
                <c:pt idx="5">
                  <c:v>0.66666666666666696</c:v>
                </c:pt>
                <c:pt idx="6">
                  <c:v>0.70833333333333304</c:v>
                </c:pt>
              </c:numCache>
            </c:numRef>
          </c:cat>
          <c:val>
            <c:numRef>
              <c:f>'9.20 (2)'!$F$3:$F$9</c:f>
              <c:numCache>
                <c:formatCode>General</c:formatCode>
                <c:ptCount val="7"/>
                <c:pt idx="0">
                  <c:v>313</c:v>
                </c:pt>
                <c:pt idx="1">
                  <c:v>63</c:v>
                </c:pt>
                <c:pt idx="2">
                  <c:v>81</c:v>
                </c:pt>
                <c:pt idx="3">
                  <c:v>71</c:v>
                </c:pt>
                <c:pt idx="4">
                  <c:v>63</c:v>
                </c:pt>
                <c:pt idx="5">
                  <c:v>31</c:v>
                </c:pt>
                <c:pt idx="6">
                  <c:v>15</c:v>
                </c:pt>
              </c:numCache>
            </c:numRef>
          </c:val>
          <c:extLst>
            <c:ext xmlns:c16="http://schemas.microsoft.com/office/drawing/2014/chart" uri="{C3380CC4-5D6E-409C-BE32-E72D297353CC}">
              <c16:uniqueId val="{00000004-9ABD-4B0A-A13B-DB82E3064A92}"/>
            </c:ext>
          </c:extLst>
        </c:ser>
        <c:dLbls>
          <c:showLegendKey val="0"/>
          <c:showVal val="0"/>
          <c:showCatName val="0"/>
          <c:showSerName val="0"/>
          <c:showPercent val="0"/>
          <c:showBubbleSize val="0"/>
        </c:dLbls>
        <c:gapWidth val="182"/>
        <c:axId val="2071880687"/>
        <c:axId val="2071887407"/>
      </c:barChart>
      <c:catAx>
        <c:axId val="2071880687"/>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87407"/>
        <c:crosses val="autoZero"/>
        <c:auto val="1"/>
        <c:lblAlgn val="ctr"/>
        <c:lblOffset val="100"/>
        <c:noMultiLvlLbl val="0"/>
      </c:catAx>
      <c:valAx>
        <c:axId val="2071887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806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a:t>2</a:t>
            </a:r>
            <a:r>
              <a:rPr lang="ja-JP" altLang="en-US"/>
              <a:t>日目　　　時間帯別入場者数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'9.21 (2)'!$A$3:$A$7</c:f>
              <c:numCache>
                <c:formatCode>h:mm</c:formatCode>
                <c:ptCount val="5"/>
                <c:pt idx="0">
                  <c:v>0.45833333333333331</c:v>
                </c:pt>
                <c:pt idx="1">
                  <c:v>0.5</c:v>
                </c:pt>
                <c:pt idx="2">
                  <c:v>0.54166666666666696</c:v>
                </c:pt>
                <c:pt idx="3">
                  <c:v>0.58333333333333304</c:v>
                </c:pt>
                <c:pt idx="4">
                  <c:v>0.625</c:v>
                </c:pt>
              </c:numCache>
            </c:numRef>
          </c:cat>
          <c:val>
            <c:numRef>
              <c:f>'9.21 (2)'!$B$3:$B$7</c:f>
            </c:numRef>
          </c:val>
          <c:extLst>
            <c:ext xmlns:c16="http://schemas.microsoft.com/office/drawing/2014/chart" uri="{C3380CC4-5D6E-409C-BE32-E72D297353CC}">
              <c16:uniqueId val="{00000000-2154-4304-8829-51E10DEC5DC0}"/>
            </c:ext>
          </c:extLst>
        </c:ser>
        <c:ser>
          <c:idx val="1"/>
          <c:order val="1"/>
          <c:spPr>
            <a:solidFill>
              <a:schemeClr val="accent2"/>
            </a:solidFill>
            <a:ln>
              <a:noFill/>
            </a:ln>
            <a:effectLst/>
          </c:spPr>
          <c:invertIfNegative val="0"/>
          <c:cat>
            <c:numRef>
              <c:f>'9.21 (2)'!$A$3:$A$7</c:f>
              <c:numCache>
                <c:formatCode>h:mm</c:formatCode>
                <c:ptCount val="5"/>
                <c:pt idx="0">
                  <c:v>0.45833333333333331</c:v>
                </c:pt>
                <c:pt idx="1">
                  <c:v>0.5</c:v>
                </c:pt>
                <c:pt idx="2">
                  <c:v>0.54166666666666696</c:v>
                </c:pt>
                <c:pt idx="3">
                  <c:v>0.58333333333333304</c:v>
                </c:pt>
                <c:pt idx="4">
                  <c:v>0.625</c:v>
                </c:pt>
              </c:numCache>
            </c:numRef>
          </c:cat>
          <c:val>
            <c:numRef>
              <c:f>'9.21 (2)'!$C$3:$C$7</c:f>
            </c:numRef>
          </c:val>
          <c:extLst>
            <c:ext xmlns:c16="http://schemas.microsoft.com/office/drawing/2014/chart" uri="{C3380CC4-5D6E-409C-BE32-E72D297353CC}">
              <c16:uniqueId val="{00000001-2154-4304-8829-51E10DEC5DC0}"/>
            </c:ext>
          </c:extLst>
        </c:ser>
        <c:ser>
          <c:idx val="2"/>
          <c:order val="2"/>
          <c:spPr>
            <a:solidFill>
              <a:schemeClr val="accent3"/>
            </a:solidFill>
            <a:ln>
              <a:noFill/>
            </a:ln>
            <a:effectLst/>
          </c:spPr>
          <c:invertIfNegative val="0"/>
          <c:cat>
            <c:numRef>
              <c:f>'9.21 (2)'!$A$3:$A$7</c:f>
              <c:numCache>
                <c:formatCode>h:mm</c:formatCode>
                <c:ptCount val="5"/>
                <c:pt idx="0">
                  <c:v>0.45833333333333331</c:v>
                </c:pt>
                <c:pt idx="1">
                  <c:v>0.5</c:v>
                </c:pt>
                <c:pt idx="2">
                  <c:v>0.54166666666666696</c:v>
                </c:pt>
                <c:pt idx="3">
                  <c:v>0.58333333333333304</c:v>
                </c:pt>
                <c:pt idx="4">
                  <c:v>0.625</c:v>
                </c:pt>
              </c:numCache>
            </c:numRef>
          </c:cat>
          <c:val>
            <c:numRef>
              <c:f>'9.21 (2)'!$D$3:$D$7</c:f>
            </c:numRef>
          </c:val>
          <c:extLst>
            <c:ext xmlns:c16="http://schemas.microsoft.com/office/drawing/2014/chart" uri="{C3380CC4-5D6E-409C-BE32-E72D297353CC}">
              <c16:uniqueId val="{00000002-2154-4304-8829-51E10DEC5DC0}"/>
            </c:ext>
          </c:extLst>
        </c:ser>
        <c:ser>
          <c:idx val="3"/>
          <c:order val="3"/>
          <c:spPr>
            <a:solidFill>
              <a:schemeClr val="accent4"/>
            </a:solidFill>
            <a:ln>
              <a:noFill/>
            </a:ln>
            <a:effectLst/>
          </c:spPr>
          <c:invertIfNegative val="0"/>
          <c:cat>
            <c:numRef>
              <c:f>'9.21 (2)'!$A$3:$A$7</c:f>
              <c:numCache>
                <c:formatCode>h:mm</c:formatCode>
                <c:ptCount val="5"/>
                <c:pt idx="0">
                  <c:v>0.45833333333333331</c:v>
                </c:pt>
                <c:pt idx="1">
                  <c:v>0.5</c:v>
                </c:pt>
                <c:pt idx="2">
                  <c:v>0.54166666666666696</c:v>
                </c:pt>
                <c:pt idx="3">
                  <c:v>0.58333333333333304</c:v>
                </c:pt>
                <c:pt idx="4">
                  <c:v>0.625</c:v>
                </c:pt>
              </c:numCache>
            </c:numRef>
          </c:cat>
          <c:val>
            <c:numRef>
              <c:f>'9.21 (2)'!$E$3:$E$7</c:f>
            </c:numRef>
          </c:val>
          <c:extLst>
            <c:ext xmlns:c16="http://schemas.microsoft.com/office/drawing/2014/chart" uri="{C3380CC4-5D6E-409C-BE32-E72D297353CC}">
              <c16:uniqueId val="{00000003-2154-4304-8829-51E10DEC5DC0}"/>
            </c:ext>
          </c:extLst>
        </c:ser>
        <c:ser>
          <c:idx val="4"/>
          <c:order val="4"/>
          <c:spPr>
            <a:solidFill>
              <a:schemeClr val="accent5"/>
            </a:solidFill>
            <a:ln>
              <a:noFill/>
            </a:ln>
            <a:effectLst/>
          </c:spPr>
          <c:invertIfNegative val="0"/>
          <c:cat>
            <c:numRef>
              <c:f>'9.21 (2)'!$A$3:$A$7</c:f>
              <c:numCache>
                <c:formatCode>h:mm</c:formatCode>
                <c:ptCount val="5"/>
                <c:pt idx="0">
                  <c:v>0.45833333333333331</c:v>
                </c:pt>
                <c:pt idx="1">
                  <c:v>0.5</c:v>
                </c:pt>
                <c:pt idx="2">
                  <c:v>0.54166666666666696</c:v>
                </c:pt>
                <c:pt idx="3">
                  <c:v>0.58333333333333304</c:v>
                </c:pt>
                <c:pt idx="4">
                  <c:v>0.625</c:v>
                </c:pt>
              </c:numCache>
            </c:numRef>
          </c:cat>
          <c:val>
            <c:numRef>
              <c:f>'9.21 (2)'!$F$3:$F$7</c:f>
              <c:numCache>
                <c:formatCode>General</c:formatCode>
                <c:ptCount val="5"/>
                <c:pt idx="0">
                  <c:v>205</c:v>
                </c:pt>
                <c:pt idx="1">
                  <c:v>62</c:v>
                </c:pt>
                <c:pt idx="2">
                  <c:v>43</c:v>
                </c:pt>
                <c:pt idx="3">
                  <c:v>47</c:v>
                </c:pt>
                <c:pt idx="4">
                  <c:v>31</c:v>
                </c:pt>
              </c:numCache>
            </c:numRef>
          </c:val>
          <c:extLst>
            <c:ext xmlns:c16="http://schemas.microsoft.com/office/drawing/2014/chart" uri="{C3380CC4-5D6E-409C-BE32-E72D297353CC}">
              <c16:uniqueId val="{00000004-2154-4304-8829-51E10DEC5DC0}"/>
            </c:ext>
          </c:extLst>
        </c:ser>
        <c:dLbls>
          <c:showLegendKey val="0"/>
          <c:showVal val="0"/>
          <c:showCatName val="0"/>
          <c:showSerName val="0"/>
          <c:showPercent val="0"/>
          <c:showBubbleSize val="0"/>
        </c:dLbls>
        <c:gapWidth val="219"/>
        <c:overlap val="-27"/>
        <c:axId val="2036348287"/>
        <c:axId val="2036342047"/>
      </c:barChart>
      <c:catAx>
        <c:axId val="2036348287"/>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6342047"/>
        <c:crosses val="autoZero"/>
        <c:auto val="1"/>
        <c:lblAlgn val="ctr"/>
        <c:lblOffset val="100"/>
        <c:noMultiLvlLbl val="0"/>
      </c:catAx>
      <c:valAx>
        <c:axId val="2036342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63482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7" name="Google Shape;46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90"/>
        <p:cNvGrpSpPr/>
        <p:nvPr/>
      </p:nvGrpSpPr>
      <p:grpSpPr>
        <a:xfrm>
          <a:off x="0" y="0"/>
          <a:ext cx="0" cy="0"/>
          <a:chOff x="0" y="0"/>
          <a:chExt cx="0" cy="0"/>
        </a:xfrm>
      </p:grpSpPr>
      <p:sp>
        <p:nvSpPr>
          <p:cNvPr id="91" name="Google Shape;9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0"/>
        <p:cNvGrpSpPr/>
        <p:nvPr/>
      </p:nvGrpSpPr>
      <p:grpSpPr>
        <a:xfrm>
          <a:off x="0" y="0"/>
          <a:ext cx="0" cy="0"/>
          <a:chOff x="0" y="0"/>
          <a:chExt cx="0" cy="0"/>
        </a:xfrm>
      </p:grpSpPr>
      <p:sp>
        <p:nvSpPr>
          <p:cNvPr id="101" name="Google Shape;101;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06"/>
        <p:cNvGrpSpPr/>
        <p:nvPr/>
      </p:nvGrpSpPr>
      <p:grpSpPr>
        <a:xfrm>
          <a:off x="0" y="0"/>
          <a:ext cx="0" cy="0"/>
          <a:chOff x="0" y="0"/>
          <a:chExt cx="0" cy="0"/>
        </a:xfrm>
      </p:grpSpPr>
      <p:sp>
        <p:nvSpPr>
          <p:cNvPr id="107" name="Google Shape;107;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12"/>
        <p:cNvGrpSpPr/>
        <p:nvPr/>
      </p:nvGrpSpPr>
      <p:grpSpPr>
        <a:xfrm>
          <a:off x="0" y="0"/>
          <a:ext cx="0" cy="0"/>
          <a:chOff x="0" y="0"/>
          <a:chExt cx="0" cy="0"/>
        </a:xfrm>
      </p:grpSpPr>
      <p:sp>
        <p:nvSpPr>
          <p:cNvPr id="113" name="Google Shape;1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19"/>
        <p:cNvGrpSpPr/>
        <p:nvPr/>
      </p:nvGrpSpPr>
      <p:grpSpPr>
        <a:xfrm>
          <a:off x="0" y="0"/>
          <a:ext cx="0" cy="0"/>
          <a:chOff x="0" y="0"/>
          <a:chExt cx="0" cy="0"/>
        </a:xfrm>
      </p:grpSpPr>
      <p:sp>
        <p:nvSpPr>
          <p:cNvPr id="120" name="Google Shape;120;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28"/>
        <p:cNvGrpSpPr/>
        <p:nvPr/>
      </p:nvGrpSpPr>
      <p:grpSpPr>
        <a:xfrm>
          <a:off x="0" y="0"/>
          <a:ext cx="0" cy="0"/>
          <a:chOff x="0" y="0"/>
          <a:chExt cx="0" cy="0"/>
        </a:xfrm>
      </p:grpSpPr>
      <p:sp>
        <p:nvSpPr>
          <p:cNvPr id="129" name="Google Shape;12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40"/>
        <p:cNvGrpSpPr/>
        <p:nvPr/>
      </p:nvGrpSpPr>
      <p:grpSpPr>
        <a:xfrm>
          <a:off x="0" y="0"/>
          <a:ext cx="0" cy="0"/>
          <a:chOff x="0" y="0"/>
          <a:chExt cx="0" cy="0"/>
        </a:xfrm>
      </p:grpSpPr>
      <p:sp>
        <p:nvSpPr>
          <p:cNvPr id="141" name="Google Shape;141;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4"/>
          <p:cNvSpPr>
            <a:spLocks noGrp="1"/>
          </p:cNvSpPr>
          <p:nvPr>
            <p:ph type="pic" idx="2"/>
          </p:nvPr>
        </p:nvSpPr>
        <p:spPr>
          <a:xfrm>
            <a:off x="5183188" y="987425"/>
            <a:ext cx="6172200" cy="4873625"/>
          </a:xfrm>
          <a:prstGeom prst="rect">
            <a:avLst/>
          </a:prstGeom>
          <a:noFill/>
          <a:ln>
            <a:noFill/>
          </a:ln>
        </p:spPr>
      </p:sp>
      <p:sp>
        <p:nvSpPr>
          <p:cNvPr id="143" name="Google Shape;143;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53"/>
        <p:cNvGrpSpPr/>
        <p:nvPr/>
      </p:nvGrpSpPr>
      <p:grpSpPr>
        <a:xfrm>
          <a:off x="0" y="0"/>
          <a:ext cx="0" cy="0"/>
          <a:chOff x="0" y="0"/>
          <a:chExt cx="0" cy="0"/>
        </a:xfrm>
      </p:grpSpPr>
      <p:sp>
        <p:nvSpPr>
          <p:cNvPr id="154" name="Google Shape;154;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1.png"/><Relationship Id="rId7"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png"/><Relationship Id="rId7"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5.jp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tokinosumika.com/" TargetMode="External"/><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image" Target="../media/image1.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baton-store.jp/" TargetMode="External"/><Relationship Id="rId5" Type="http://schemas.openxmlformats.org/officeDocument/2006/relationships/hyperlink" Target="https://baton-net.jp/" TargetMode="External"/><Relationship Id="rId10" Type="http://schemas.openxmlformats.org/officeDocument/2006/relationships/hyperlink" Target="https://twitter.com/baton_nakanobw" TargetMode="External"/><Relationship Id="rId4" Type="http://schemas.openxmlformats.org/officeDocument/2006/relationships/image" Target="../media/image3.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hyperlink" Target="https://tokinosumika.com/acc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twitter.com/boardgametaisa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6" name="Google Shape;204;p5">
            <a:extLst>
              <a:ext uri="{FF2B5EF4-FFF2-40B4-BE49-F238E27FC236}">
                <a16:creationId xmlns:a16="http://schemas.microsoft.com/office/drawing/2014/main" id="{20512B91-B862-E715-E775-8A1DC0FD397A}"/>
              </a:ext>
            </a:extLst>
          </p:cNvPr>
          <p:cNvPicPr preferRelativeResize="0"/>
          <p:nvPr/>
        </p:nvPicPr>
        <p:blipFill rotWithShape="1">
          <a:blip r:embed="rId3">
            <a:alphaModFix/>
          </a:blip>
          <a:srcRect l="9811" t="19283" r="9835" b="20732"/>
          <a:stretch>
            <a:fillRect/>
          </a:stretch>
        </p:blipFill>
        <p:spPr>
          <a:xfrm>
            <a:off x="0" y="60351"/>
            <a:ext cx="2022764" cy="1403999"/>
          </a:xfrm>
          <a:prstGeom prst="rect">
            <a:avLst/>
          </a:prstGeom>
          <a:noFill/>
          <a:ln>
            <a:noFill/>
          </a:ln>
        </p:spPr>
      </p:pic>
      <p:pic>
        <p:nvPicPr>
          <p:cNvPr id="5" name="図 4">
            <a:extLst>
              <a:ext uri="{FF2B5EF4-FFF2-40B4-BE49-F238E27FC236}">
                <a16:creationId xmlns:a16="http://schemas.microsoft.com/office/drawing/2014/main" id="{31B11DCE-A431-31C6-9332-A37417ECEAB1}"/>
              </a:ext>
            </a:extLst>
          </p:cNvPr>
          <p:cNvPicPr>
            <a:picLocks noChangeAspect="1"/>
          </p:cNvPicPr>
          <p:nvPr/>
        </p:nvPicPr>
        <p:blipFill>
          <a:blip r:embed="rId4"/>
          <a:srcRect t="9491" b="3823"/>
          <a:stretch>
            <a:fillRect/>
          </a:stretch>
        </p:blipFill>
        <p:spPr>
          <a:xfrm>
            <a:off x="0" y="1464350"/>
            <a:ext cx="12192000" cy="5548624"/>
          </a:xfrm>
          <a:prstGeom prst="rect">
            <a:avLst/>
          </a:prstGeom>
        </p:spPr>
      </p:pic>
      <p:pic>
        <p:nvPicPr>
          <p:cNvPr id="166" name="Google Shape;166;p1"/>
          <p:cNvPicPr preferRelativeResize="0"/>
          <p:nvPr/>
        </p:nvPicPr>
        <p:blipFill rotWithShape="1">
          <a:blip r:embed="rId5">
            <a:alphaModFix/>
          </a:blip>
          <a:srcRect/>
          <a:stretch/>
        </p:blipFill>
        <p:spPr>
          <a:xfrm>
            <a:off x="10745043" y="0"/>
            <a:ext cx="1299642" cy="1404000"/>
          </a:xfrm>
          <a:prstGeom prst="rect">
            <a:avLst/>
          </a:prstGeom>
          <a:noFill/>
          <a:ln>
            <a:noFill/>
          </a:ln>
        </p:spPr>
      </p:pic>
      <p:sp>
        <p:nvSpPr>
          <p:cNvPr id="163" name="Google Shape;163;p1"/>
          <p:cNvSpPr txBox="1"/>
          <p:nvPr/>
        </p:nvSpPr>
        <p:spPr>
          <a:xfrm>
            <a:off x="502200" y="245966"/>
            <a:ext cx="11187600" cy="1015622"/>
          </a:xfrm>
          <a:prstGeom prst="rect">
            <a:avLst/>
          </a:prstGeom>
          <a:noFill/>
          <a:ln>
            <a:noFill/>
          </a:ln>
          <a:effectLst>
            <a:outerShdw blurRad="50800" dist="38100" dir="13500000" algn="b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ja-JP" sz="3000" b="1" i="0" u="none" strike="noStrike" cap="none" dirty="0">
                <a:solidFill>
                  <a:schemeClr val="dk1"/>
                </a:solidFill>
                <a:latin typeface="Arial"/>
                <a:ea typeface="Arial"/>
                <a:cs typeface="Arial"/>
                <a:sym typeface="Arial"/>
              </a:rPr>
              <a:t>第</a:t>
            </a:r>
            <a:r>
              <a:rPr lang="en-US" altLang="ja-JP" sz="3000" b="1" i="0" u="none" strike="noStrike" cap="none" dirty="0">
                <a:solidFill>
                  <a:schemeClr val="dk1"/>
                </a:solidFill>
                <a:latin typeface="Arial"/>
                <a:ea typeface="Arial"/>
                <a:cs typeface="Arial"/>
                <a:sym typeface="Arial"/>
              </a:rPr>
              <a:t>5</a:t>
            </a:r>
            <a:r>
              <a:rPr lang="ja-JP" sz="3000" b="1" i="0" u="none" strike="noStrike" cap="none" dirty="0">
                <a:solidFill>
                  <a:schemeClr val="dk1"/>
                </a:solidFill>
                <a:latin typeface="Arial"/>
                <a:ea typeface="Arial"/>
                <a:cs typeface="Arial"/>
                <a:sym typeface="Arial"/>
              </a:rPr>
              <a:t>回 ボードゲーム大祭 in TOKINOSUMIKA</a:t>
            </a:r>
            <a:endParaRPr lang="en-US" altLang="ja-JP" sz="30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ja-JP" altLang="en-US" sz="3000" b="1" dirty="0">
                <a:solidFill>
                  <a:schemeClr val="dk1"/>
                </a:solidFill>
              </a:rPr>
              <a:t>出展者</a:t>
            </a:r>
            <a:r>
              <a:rPr lang="ja-JP" sz="3000" b="1" dirty="0">
                <a:solidFill>
                  <a:schemeClr val="dk1"/>
                </a:solidFill>
                <a:latin typeface="Arial"/>
                <a:ea typeface="Arial"/>
                <a:cs typeface="Arial"/>
                <a:sym typeface="Arial"/>
              </a:rPr>
              <a:t>様向け　開催概要</a:t>
            </a:r>
            <a:endParaRPr sz="3000" b="1" dirty="0">
              <a:solidFill>
                <a:schemeClr val="dk1"/>
              </a:solidFill>
              <a:latin typeface="Arial"/>
              <a:ea typeface="Arial"/>
              <a:cs typeface="Arial"/>
              <a:sym typeface="Arial"/>
            </a:endParaRPr>
          </a:p>
        </p:txBody>
      </p:sp>
      <p:sp>
        <p:nvSpPr>
          <p:cNvPr id="2" name="AutoShape 2">
            <a:extLst>
              <a:ext uri="{FF2B5EF4-FFF2-40B4-BE49-F238E27FC236}">
                <a16:creationId xmlns:a16="http://schemas.microsoft.com/office/drawing/2014/main" id="{16ACBE8D-3217-BEC4-B5A2-606999F5F756}"/>
              </a:ext>
            </a:extLst>
          </p:cNvPr>
          <p:cNvSpPr>
            <a:spLocks noChangeAspect="1" noChangeArrowheads="1"/>
          </p:cNvSpPr>
          <p:nvPr/>
        </p:nvSpPr>
        <p:spPr bwMode="auto">
          <a:xfrm>
            <a:off x="9222509" y="22014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4"/>
          <p:cNvSpPr txBox="1">
            <a:spLocks noGrp="1"/>
          </p:cNvSpPr>
          <p:nvPr>
            <p:ph type="sldNum" idx="12"/>
          </p:nvPr>
        </p:nvSpPr>
        <p:spPr>
          <a:xfrm>
            <a:off x="89725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10</a:t>
            </a:fld>
            <a:endParaRPr/>
          </a:p>
        </p:txBody>
      </p:sp>
      <p:sp>
        <p:nvSpPr>
          <p:cNvPr id="299" name="Google Shape;29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 name="図 2"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FD9524B7-607D-A14D-E4F1-96E83BF00896}"/>
              </a:ext>
            </a:extLst>
          </p:cNvPr>
          <p:cNvPicPr>
            <a:picLocks noChangeAspect="1"/>
          </p:cNvPicPr>
          <p:nvPr/>
        </p:nvPicPr>
        <p:blipFill>
          <a:blip r:embed="rId3"/>
          <a:stretch>
            <a:fillRect/>
          </a:stretch>
        </p:blipFill>
        <p:spPr>
          <a:xfrm>
            <a:off x="523097" y="1082333"/>
            <a:ext cx="11145805" cy="48965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6"/>
          <p:cNvPicPr preferRelativeResize="0"/>
          <p:nvPr/>
        </p:nvPicPr>
        <p:blipFill rotWithShape="1">
          <a:blip r:embed="rId3">
            <a:alphaModFix/>
          </a:blip>
          <a:srcRect/>
          <a:stretch/>
        </p:blipFill>
        <p:spPr>
          <a:xfrm>
            <a:off x="3106735" y="82446"/>
            <a:ext cx="5978530" cy="6347276"/>
          </a:xfrm>
          <a:prstGeom prst="rect">
            <a:avLst/>
          </a:prstGeom>
          <a:noFill/>
          <a:ln>
            <a:noFill/>
          </a:ln>
        </p:spPr>
      </p:pic>
      <p:pic>
        <p:nvPicPr>
          <p:cNvPr id="316" name="Google Shape;316;p1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317" name="Google Shape;317;p1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318" name="Google Shape;3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11</a:t>
            </a:fld>
            <a:endParaRPr/>
          </a:p>
        </p:txBody>
      </p:sp>
      <p:sp>
        <p:nvSpPr>
          <p:cNvPr id="319" name="Google Shape;319;p16"/>
          <p:cNvSpPr txBox="1"/>
          <p:nvPr/>
        </p:nvSpPr>
        <p:spPr>
          <a:xfrm>
            <a:off x="201336" y="545501"/>
            <a:ext cx="1443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会場全体</a:t>
            </a:r>
            <a:endParaRPr/>
          </a:p>
        </p:txBody>
      </p:sp>
      <p:sp>
        <p:nvSpPr>
          <p:cNvPr id="320" name="Google Shape;3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321" name="Google Shape;321;p16"/>
          <p:cNvSpPr txBox="1"/>
          <p:nvPr/>
        </p:nvSpPr>
        <p:spPr>
          <a:xfrm>
            <a:off x="201335" y="167780"/>
            <a:ext cx="23415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sp>
        <p:nvSpPr>
          <p:cNvPr id="322" name="Google Shape;322;p16"/>
          <p:cNvSpPr/>
          <p:nvPr/>
        </p:nvSpPr>
        <p:spPr>
          <a:xfrm>
            <a:off x="4294394"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3" name="Google Shape;323;p16"/>
          <p:cNvSpPr/>
          <p:nvPr/>
        </p:nvSpPr>
        <p:spPr>
          <a:xfrm>
            <a:off x="6689829"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4" name="Google Shape;324;p16"/>
          <p:cNvSpPr/>
          <p:nvPr/>
        </p:nvSpPr>
        <p:spPr>
          <a:xfrm>
            <a:off x="4519304" y="4018092"/>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5" name="Google Shape;325;p16"/>
          <p:cNvSpPr/>
          <p:nvPr/>
        </p:nvSpPr>
        <p:spPr>
          <a:xfrm>
            <a:off x="5903223" y="4005733"/>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6" name="Google Shape;326;p16"/>
          <p:cNvSpPr/>
          <p:nvPr/>
        </p:nvSpPr>
        <p:spPr>
          <a:xfrm>
            <a:off x="7540135" y="3609926"/>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7" name="Google Shape;327;p16"/>
          <p:cNvSpPr/>
          <p:nvPr/>
        </p:nvSpPr>
        <p:spPr>
          <a:xfrm>
            <a:off x="8041228" y="3633538"/>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8" name="Google Shape;328;p16"/>
          <p:cNvSpPr/>
          <p:nvPr/>
        </p:nvSpPr>
        <p:spPr>
          <a:xfrm rot="5400000">
            <a:off x="7085505" y="3837621"/>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
        <p:nvSpPr>
          <p:cNvPr id="329" name="Google Shape;329;p16"/>
          <p:cNvSpPr/>
          <p:nvPr/>
        </p:nvSpPr>
        <p:spPr>
          <a:xfrm rot="8290716">
            <a:off x="8811883" y="3949792"/>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35" name="Google Shape;335;p1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36" name="Google Shape;336;p1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37" name="Google Shape;3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12</a:t>
            </a:fld>
            <a:endParaRPr/>
          </a:p>
        </p:txBody>
      </p:sp>
      <p:sp>
        <p:nvSpPr>
          <p:cNvPr id="338" name="Google Shape;338;p17"/>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9" name="Google Shape;339;p17"/>
          <p:cNvSpPr txBox="1"/>
          <p:nvPr/>
        </p:nvSpPr>
        <p:spPr>
          <a:xfrm>
            <a:off x="201336" y="545501"/>
            <a:ext cx="32896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2F さくらの間（一般ブース）</a:t>
            </a:r>
            <a:endParaRPr dirty="0"/>
          </a:p>
        </p:txBody>
      </p:sp>
      <p:sp>
        <p:nvSpPr>
          <p:cNvPr id="340" name="Google Shape;340;p17"/>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41" name="Google Shape;3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grpSp>
        <p:nvGrpSpPr>
          <p:cNvPr id="342" name="Google Shape;342;p17"/>
          <p:cNvGrpSpPr/>
          <p:nvPr/>
        </p:nvGrpSpPr>
        <p:grpSpPr>
          <a:xfrm>
            <a:off x="3581293" y="5649457"/>
            <a:ext cx="2445950" cy="461665"/>
            <a:chOff x="9120960" y="5345873"/>
            <a:chExt cx="2445950" cy="461665"/>
          </a:xfrm>
        </p:grpSpPr>
        <p:sp>
          <p:nvSpPr>
            <p:cNvPr id="343" name="Google Shape;343;p17"/>
            <p:cNvSpPr txBox="1"/>
            <p:nvPr/>
          </p:nvSpPr>
          <p:spPr>
            <a:xfrm>
              <a:off x="9120960" y="5345872"/>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フリースペース</a:t>
              </a:r>
              <a:endParaRPr sz="1800" b="1">
                <a:solidFill>
                  <a:schemeClr val="lt1"/>
                </a:solidFill>
                <a:latin typeface="Arial"/>
                <a:ea typeface="Arial"/>
                <a:cs typeface="Arial"/>
                <a:sym typeface="Arial"/>
              </a:endParaRPr>
            </a:p>
          </p:txBody>
        </p:sp>
        <p:pic>
          <p:nvPicPr>
            <p:cNvPr id="344" name="Google Shape;344;p17"/>
            <p:cNvPicPr preferRelativeResize="0"/>
            <p:nvPr/>
          </p:nvPicPr>
          <p:blipFill rotWithShape="1">
            <a:blip r:embed="rId5">
              <a:alphaModFix/>
            </a:blip>
            <a:srcRect/>
            <a:stretch/>
          </p:blipFill>
          <p:spPr>
            <a:xfrm rot="-5400000">
              <a:off x="9302016" y="5376626"/>
              <a:ext cx="363135" cy="403186"/>
            </a:xfrm>
            <a:prstGeom prst="rect">
              <a:avLst/>
            </a:prstGeom>
            <a:noFill/>
            <a:ln>
              <a:noFill/>
            </a:ln>
          </p:spPr>
        </p:pic>
      </p:grpSp>
      <p:pic>
        <p:nvPicPr>
          <p:cNvPr id="345" name="Google Shape;345;p17"/>
          <p:cNvPicPr preferRelativeResize="0"/>
          <p:nvPr/>
        </p:nvPicPr>
        <p:blipFill rotWithShape="1">
          <a:blip r:embed="rId6">
            <a:alphaModFix/>
          </a:blip>
          <a:srcRect/>
          <a:stretch/>
        </p:blipFill>
        <p:spPr>
          <a:xfrm>
            <a:off x="112127" y="852177"/>
            <a:ext cx="8498473" cy="5069732"/>
          </a:xfrm>
          <a:prstGeom prst="rect">
            <a:avLst/>
          </a:prstGeom>
          <a:noFill/>
          <a:ln>
            <a:noFill/>
          </a:ln>
        </p:spPr>
      </p:pic>
      <p:pic>
        <p:nvPicPr>
          <p:cNvPr id="346" name="Google Shape;346;p17"/>
          <p:cNvPicPr preferRelativeResize="0"/>
          <p:nvPr/>
        </p:nvPicPr>
        <p:blipFill rotWithShape="1">
          <a:blip r:embed="rId7">
            <a:alphaModFix/>
          </a:blip>
          <a:srcRect/>
          <a:stretch/>
        </p:blipFill>
        <p:spPr>
          <a:xfrm>
            <a:off x="9373870" y="3387043"/>
            <a:ext cx="1759741" cy="2134280"/>
          </a:xfrm>
          <a:prstGeom prst="rect">
            <a:avLst/>
          </a:prstGeom>
          <a:noFill/>
          <a:ln>
            <a:noFill/>
          </a:ln>
        </p:spPr>
      </p:pic>
      <p:pic>
        <p:nvPicPr>
          <p:cNvPr id="347" name="Google Shape;347;p17"/>
          <p:cNvPicPr preferRelativeResize="0"/>
          <p:nvPr/>
        </p:nvPicPr>
        <p:blipFill rotWithShape="1">
          <a:blip r:embed="rId8">
            <a:alphaModFix/>
          </a:blip>
          <a:srcRect/>
          <a:stretch/>
        </p:blipFill>
        <p:spPr>
          <a:xfrm>
            <a:off x="9120958" y="1181383"/>
            <a:ext cx="2238242" cy="2114550"/>
          </a:xfrm>
          <a:prstGeom prst="rect">
            <a:avLst/>
          </a:prstGeom>
          <a:noFill/>
          <a:ln>
            <a:noFill/>
          </a:ln>
        </p:spPr>
      </p:pic>
      <p:sp>
        <p:nvSpPr>
          <p:cNvPr id="2" name="Google Shape;339;p17">
            <a:extLst>
              <a:ext uri="{FF2B5EF4-FFF2-40B4-BE49-F238E27FC236}">
                <a16:creationId xmlns:a16="http://schemas.microsoft.com/office/drawing/2014/main" id="{4288C44E-19AF-C8DB-18C5-AC1FAF45A56F}"/>
              </a:ext>
            </a:extLst>
          </p:cNvPr>
          <p:cNvSpPr txBox="1"/>
          <p:nvPr/>
        </p:nvSpPr>
        <p:spPr>
          <a:xfrm>
            <a:off x="7715002" y="5847175"/>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8"/>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53" name="Google Shape;353;p1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54" name="Google Shape;354;p1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55" name="Google Shape;35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13</a:t>
            </a:fld>
            <a:endParaRPr/>
          </a:p>
        </p:txBody>
      </p:sp>
      <p:sp>
        <p:nvSpPr>
          <p:cNvPr id="356" name="Google Shape;356;p18"/>
          <p:cNvSpPr txBox="1"/>
          <p:nvPr/>
        </p:nvSpPr>
        <p:spPr>
          <a:xfrm>
            <a:off x="201336" y="545501"/>
            <a:ext cx="5202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さくらの間 ステージ上（企業・一般ブース）</a:t>
            </a:r>
            <a:endParaRPr/>
          </a:p>
        </p:txBody>
      </p:sp>
      <p:sp>
        <p:nvSpPr>
          <p:cNvPr id="357" name="Google Shape;35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58" name="Google Shape;358;p18"/>
          <p:cNvPicPr preferRelativeResize="0"/>
          <p:nvPr/>
        </p:nvPicPr>
        <p:blipFill rotWithShape="1">
          <a:blip r:embed="rId5">
            <a:alphaModFix/>
          </a:blip>
          <a:srcRect/>
          <a:stretch/>
        </p:blipFill>
        <p:spPr>
          <a:xfrm>
            <a:off x="418461" y="903568"/>
            <a:ext cx="11355077" cy="5050864"/>
          </a:xfrm>
          <a:prstGeom prst="rect">
            <a:avLst/>
          </a:prstGeom>
          <a:noFill/>
          <a:ln>
            <a:noFill/>
          </a:ln>
        </p:spPr>
      </p:pic>
      <p:sp>
        <p:nvSpPr>
          <p:cNvPr id="2" name="Google Shape;334;p17">
            <a:extLst>
              <a:ext uri="{FF2B5EF4-FFF2-40B4-BE49-F238E27FC236}">
                <a16:creationId xmlns:a16="http://schemas.microsoft.com/office/drawing/2014/main" id="{F17F02A0-2CF8-A162-8521-05C0D6B88F79}"/>
              </a:ext>
            </a:extLst>
          </p:cNvPr>
          <p:cNvSpPr txBox="1"/>
          <p:nvPr/>
        </p:nvSpPr>
        <p:spPr>
          <a:xfrm>
            <a:off x="2661930"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latin typeface="Arial"/>
                <a:ea typeface="Arial"/>
                <a:cs typeface="Arial"/>
                <a:sym typeface="Arial"/>
              </a:rPr>
              <a:t>M</a:t>
            </a:r>
            <a:endParaRPr sz="1800" b="1" u="sng" dirty="0">
              <a:solidFill>
                <a:schemeClr val="dk1"/>
              </a:solidFill>
              <a:latin typeface="Arial Black"/>
              <a:ea typeface="Arial Black"/>
              <a:cs typeface="Arial Black"/>
              <a:sym typeface="Arial Black"/>
            </a:endParaRPr>
          </a:p>
        </p:txBody>
      </p:sp>
      <p:sp>
        <p:nvSpPr>
          <p:cNvPr id="3" name="Google Shape;334;p17">
            <a:extLst>
              <a:ext uri="{FF2B5EF4-FFF2-40B4-BE49-F238E27FC236}">
                <a16:creationId xmlns:a16="http://schemas.microsoft.com/office/drawing/2014/main" id="{3F768C05-5EA5-D381-3103-E241622C260F}"/>
              </a:ext>
            </a:extLst>
          </p:cNvPr>
          <p:cNvSpPr txBox="1"/>
          <p:nvPr/>
        </p:nvSpPr>
        <p:spPr>
          <a:xfrm>
            <a:off x="8485681"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ea typeface="Arial Black"/>
              </a:rPr>
              <a:t>L</a:t>
            </a:r>
            <a:endParaRPr sz="1800" b="1"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231D8CBA-27DB-9880-113D-4C60FD84741C}"/>
              </a:ext>
            </a:extLst>
          </p:cNvPr>
          <p:cNvSpPr txBox="1"/>
          <p:nvPr/>
        </p:nvSpPr>
        <p:spPr>
          <a:xfrm>
            <a:off x="8309499" y="6004763"/>
            <a:ext cx="346403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9"/>
          <p:cNvSpPr txBox="1"/>
          <p:nvPr/>
        </p:nvSpPr>
        <p:spPr>
          <a:xfrm>
            <a:off x="201336" y="204006"/>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64" name="Google Shape;364;p1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65" name="Google Shape;365;p1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66" name="Google Shape;36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14</a:t>
            </a:fld>
            <a:endParaRPr/>
          </a:p>
        </p:txBody>
      </p:sp>
      <p:sp>
        <p:nvSpPr>
          <p:cNvPr id="367" name="Google Shape;367;p19"/>
          <p:cNvSpPr/>
          <p:nvPr/>
        </p:nvSpPr>
        <p:spPr>
          <a:xfrm>
            <a:off x="8323733" y="1162576"/>
            <a:ext cx="3400754" cy="47160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19"/>
          <p:cNvSpPr txBox="1"/>
          <p:nvPr/>
        </p:nvSpPr>
        <p:spPr>
          <a:xfrm>
            <a:off x="9276320" y="831167"/>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ブース規格</a:t>
            </a:r>
            <a:endParaRPr dirty="0"/>
          </a:p>
        </p:txBody>
      </p:sp>
      <p:sp>
        <p:nvSpPr>
          <p:cNvPr id="369" name="Google Shape;3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70" name="Google Shape;370;p19"/>
          <p:cNvPicPr preferRelativeResize="0"/>
          <p:nvPr/>
        </p:nvPicPr>
        <p:blipFill rotWithShape="1">
          <a:blip r:embed="rId5">
            <a:alphaModFix/>
          </a:blip>
          <a:srcRect/>
          <a:stretch/>
        </p:blipFill>
        <p:spPr>
          <a:xfrm>
            <a:off x="126707" y="668350"/>
            <a:ext cx="7881501" cy="5688000"/>
          </a:xfrm>
          <a:prstGeom prst="rect">
            <a:avLst/>
          </a:prstGeom>
          <a:noFill/>
          <a:ln>
            <a:noFill/>
          </a:ln>
        </p:spPr>
      </p:pic>
      <p:sp>
        <p:nvSpPr>
          <p:cNvPr id="371" name="Google Shape;371;p19"/>
          <p:cNvSpPr txBox="1"/>
          <p:nvPr/>
        </p:nvSpPr>
        <p:spPr>
          <a:xfrm>
            <a:off x="201336" y="540045"/>
            <a:ext cx="3068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FUJIの間（企業ブース）</a:t>
            </a:r>
            <a:endParaRPr/>
          </a:p>
        </p:txBody>
      </p:sp>
      <p:pic>
        <p:nvPicPr>
          <p:cNvPr id="372" name="Google Shape;372;p19"/>
          <p:cNvPicPr preferRelativeResize="0"/>
          <p:nvPr/>
        </p:nvPicPr>
        <p:blipFill rotWithShape="1">
          <a:blip r:embed="rId6">
            <a:alphaModFix/>
          </a:blip>
          <a:srcRect/>
          <a:stretch/>
        </p:blipFill>
        <p:spPr>
          <a:xfrm>
            <a:off x="8954782" y="3429000"/>
            <a:ext cx="2703796" cy="2073961"/>
          </a:xfrm>
          <a:prstGeom prst="rect">
            <a:avLst/>
          </a:prstGeom>
          <a:noFill/>
          <a:ln>
            <a:noFill/>
          </a:ln>
        </p:spPr>
      </p:pic>
      <p:pic>
        <p:nvPicPr>
          <p:cNvPr id="373" name="Google Shape;373;p19"/>
          <p:cNvPicPr preferRelativeResize="0"/>
          <p:nvPr/>
        </p:nvPicPr>
        <p:blipFill rotWithShape="1">
          <a:blip r:embed="rId7">
            <a:alphaModFix/>
          </a:blip>
          <a:srcRect/>
          <a:stretch/>
        </p:blipFill>
        <p:spPr>
          <a:xfrm>
            <a:off x="8410956" y="1277781"/>
            <a:ext cx="2703796" cy="2073959"/>
          </a:xfrm>
          <a:prstGeom prst="rect">
            <a:avLst/>
          </a:prstGeom>
          <a:noFill/>
          <a:ln>
            <a:noFill/>
          </a:ln>
        </p:spPr>
      </p:pic>
      <p:sp>
        <p:nvSpPr>
          <p:cNvPr id="2" name="Google Shape;363;p19">
            <a:extLst>
              <a:ext uri="{FF2B5EF4-FFF2-40B4-BE49-F238E27FC236}">
                <a16:creationId xmlns:a16="http://schemas.microsoft.com/office/drawing/2014/main" id="{E599DD71-1F71-7402-AEC6-C8602082D048}"/>
              </a:ext>
            </a:extLst>
          </p:cNvPr>
          <p:cNvSpPr txBox="1"/>
          <p:nvPr/>
        </p:nvSpPr>
        <p:spPr>
          <a:xfrm>
            <a:off x="1995321" y="1504069"/>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A</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6EF70CC1-CD47-9DEE-AD77-4FFEEBCD35A9}"/>
              </a:ext>
            </a:extLst>
          </p:cNvPr>
          <p:cNvSpPr txBox="1"/>
          <p:nvPr/>
        </p:nvSpPr>
        <p:spPr>
          <a:xfrm>
            <a:off x="2173952"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4DF20A39-BC3B-8881-C6D2-6B520C758749}"/>
              </a:ext>
            </a:extLst>
          </p:cNvPr>
          <p:cNvSpPr txBox="1"/>
          <p:nvPr/>
        </p:nvSpPr>
        <p:spPr>
          <a:xfrm>
            <a:off x="2779447"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9A959C49-E1B7-3C14-8FF9-5EC9268BEC95}"/>
              </a:ext>
            </a:extLst>
          </p:cNvPr>
          <p:cNvSpPr txBox="1"/>
          <p:nvPr/>
        </p:nvSpPr>
        <p:spPr>
          <a:xfrm>
            <a:off x="3859968" y="168873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A7F9263B-E37C-85E4-0C3E-6ED1A96AC1E7}"/>
              </a:ext>
            </a:extLst>
          </p:cNvPr>
          <p:cNvSpPr txBox="1"/>
          <p:nvPr/>
        </p:nvSpPr>
        <p:spPr>
          <a:xfrm>
            <a:off x="3401481"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8" name="Google Shape;363;p19">
            <a:extLst>
              <a:ext uri="{FF2B5EF4-FFF2-40B4-BE49-F238E27FC236}">
                <a16:creationId xmlns:a16="http://schemas.microsoft.com/office/drawing/2014/main" id="{DDDF857A-77D4-0A9C-1B28-B128BDC0BC4B}"/>
              </a:ext>
            </a:extLst>
          </p:cNvPr>
          <p:cNvSpPr txBox="1"/>
          <p:nvPr/>
        </p:nvSpPr>
        <p:spPr>
          <a:xfrm>
            <a:off x="4006976"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A0701166-C2B5-7DFE-5D09-1788F47CA97C}"/>
              </a:ext>
            </a:extLst>
          </p:cNvPr>
          <p:cNvSpPr txBox="1"/>
          <p:nvPr/>
        </p:nvSpPr>
        <p:spPr>
          <a:xfrm>
            <a:off x="5001764" y="168873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0" name="Google Shape;363;p19">
            <a:extLst>
              <a:ext uri="{FF2B5EF4-FFF2-40B4-BE49-F238E27FC236}">
                <a16:creationId xmlns:a16="http://schemas.microsoft.com/office/drawing/2014/main" id="{C8E760C7-F832-E36C-787C-DCADA294D38D}"/>
              </a:ext>
            </a:extLst>
          </p:cNvPr>
          <p:cNvSpPr txBox="1"/>
          <p:nvPr/>
        </p:nvSpPr>
        <p:spPr>
          <a:xfrm>
            <a:off x="4601431" y="30265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1" name="Google Shape;363;p19">
            <a:extLst>
              <a:ext uri="{FF2B5EF4-FFF2-40B4-BE49-F238E27FC236}">
                <a16:creationId xmlns:a16="http://schemas.microsoft.com/office/drawing/2014/main" id="{9F7FB88D-C992-680F-E9AD-8AE7BF74DCB2}"/>
              </a:ext>
            </a:extLst>
          </p:cNvPr>
          <p:cNvSpPr txBox="1"/>
          <p:nvPr/>
        </p:nvSpPr>
        <p:spPr>
          <a:xfrm>
            <a:off x="5180395"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2" name="Google Shape;363;p19">
            <a:extLst>
              <a:ext uri="{FF2B5EF4-FFF2-40B4-BE49-F238E27FC236}">
                <a16:creationId xmlns:a16="http://schemas.microsoft.com/office/drawing/2014/main" id="{543D593B-4A29-682E-9E1A-3026BFB552E6}"/>
              </a:ext>
            </a:extLst>
          </p:cNvPr>
          <p:cNvSpPr txBox="1"/>
          <p:nvPr/>
        </p:nvSpPr>
        <p:spPr>
          <a:xfrm>
            <a:off x="1556938" y="513367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3" name="Google Shape;363;p19">
            <a:extLst>
              <a:ext uri="{FF2B5EF4-FFF2-40B4-BE49-F238E27FC236}">
                <a16:creationId xmlns:a16="http://schemas.microsoft.com/office/drawing/2014/main" id="{FFE350B7-5024-98AD-79DF-FE74EF7F422C}"/>
              </a:ext>
            </a:extLst>
          </p:cNvPr>
          <p:cNvSpPr txBox="1"/>
          <p:nvPr/>
        </p:nvSpPr>
        <p:spPr>
          <a:xfrm>
            <a:off x="1477039" y="376650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4" name="Google Shape;363;p19">
            <a:extLst>
              <a:ext uri="{FF2B5EF4-FFF2-40B4-BE49-F238E27FC236}">
                <a16:creationId xmlns:a16="http://schemas.microsoft.com/office/drawing/2014/main" id="{2609C40A-7B2D-9EC8-3D57-89CD3DF1B96A}"/>
              </a:ext>
            </a:extLst>
          </p:cNvPr>
          <p:cNvSpPr txBox="1"/>
          <p:nvPr/>
        </p:nvSpPr>
        <p:spPr>
          <a:xfrm>
            <a:off x="1472585" y="303769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5" name="Google Shape;363;p19">
            <a:extLst>
              <a:ext uri="{FF2B5EF4-FFF2-40B4-BE49-F238E27FC236}">
                <a16:creationId xmlns:a16="http://schemas.microsoft.com/office/drawing/2014/main" id="{73D32355-4B4D-1B5A-B807-906BAE8BB2E6}"/>
              </a:ext>
            </a:extLst>
          </p:cNvPr>
          <p:cNvSpPr txBox="1"/>
          <p:nvPr/>
        </p:nvSpPr>
        <p:spPr>
          <a:xfrm>
            <a:off x="2671070"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6" name="Google Shape;363;p19">
            <a:extLst>
              <a:ext uri="{FF2B5EF4-FFF2-40B4-BE49-F238E27FC236}">
                <a16:creationId xmlns:a16="http://schemas.microsoft.com/office/drawing/2014/main" id="{FCD390DB-8FEC-103F-EA54-66542F79CC8C}"/>
              </a:ext>
            </a:extLst>
          </p:cNvPr>
          <p:cNvSpPr txBox="1"/>
          <p:nvPr/>
        </p:nvSpPr>
        <p:spPr>
          <a:xfrm>
            <a:off x="2154321" y="374547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7" name="Google Shape;363;p19">
            <a:extLst>
              <a:ext uri="{FF2B5EF4-FFF2-40B4-BE49-F238E27FC236}">
                <a16:creationId xmlns:a16="http://schemas.microsoft.com/office/drawing/2014/main" id="{EDF5CE82-AF31-C210-5FB1-728B20058E26}"/>
              </a:ext>
            </a:extLst>
          </p:cNvPr>
          <p:cNvSpPr txBox="1"/>
          <p:nvPr/>
        </p:nvSpPr>
        <p:spPr>
          <a:xfrm>
            <a:off x="2752514" y="37653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8" name="Google Shape;363;p19">
            <a:extLst>
              <a:ext uri="{FF2B5EF4-FFF2-40B4-BE49-F238E27FC236}">
                <a16:creationId xmlns:a16="http://schemas.microsoft.com/office/drawing/2014/main" id="{A8129FAB-EF4D-DF84-35C2-0A0472588071}"/>
              </a:ext>
            </a:extLst>
          </p:cNvPr>
          <p:cNvSpPr txBox="1"/>
          <p:nvPr/>
        </p:nvSpPr>
        <p:spPr>
          <a:xfrm>
            <a:off x="3785202"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19" name="Google Shape;363;p19">
            <a:extLst>
              <a:ext uri="{FF2B5EF4-FFF2-40B4-BE49-F238E27FC236}">
                <a16:creationId xmlns:a16="http://schemas.microsoft.com/office/drawing/2014/main" id="{341CC991-DC07-2185-093E-B7EA6F47FE83}"/>
              </a:ext>
            </a:extLst>
          </p:cNvPr>
          <p:cNvSpPr txBox="1"/>
          <p:nvPr/>
        </p:nvSpPr>
        <p:spPr>
          <a:xfrm>
            <a:off x="3411843"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0" name="Google Shape;363;p19">
            <a:extLst>
              <a:ext uri="{FF2B5EF4-FFF2-40B4-BE49-F238E27FC236}">
                <a16:creationId xmlns:a16="http://schemas.microsoft.com/office/drawing/2014/main" id="{A1E3230E-8809-D991-7342-1B401317BA2A}"/>
              </a:ext>
            </a:extLst>
          </p:cNvPr>
          <p:cNvSpPr txBox="1"/>
          <p:nvPr/>
        </p:nvSpPr>
        <p:spPr>
          <a:xfrm>
            <a:off x="4006827"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3" name="Google Shape;363;p19">
            <a:extLst>
              <a:ext uri="{FF2B5EF4-FFF2-40B4-BE49-F238E27FC236}">
                <a16:creationId xmlns:a16="http://schemas.microsoft.com/office/drawing/2014/main" id="{B733048D-CE64-0C77-9411-6031C8937693}"/>
              </a:ext>
            </a:extLst>
          </p:cNvPr>
          <p:cNvSpPr txBox="1"/>
          <p:nvPr/>
        </p:nvSpPr>
        <p:spPr>
          <a:xfrm>
            <a:off x="4899334"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4" name="Google Shape;363;p19">
            <a:extLst>
              <a:ext uri="{FF2B5EF4-FFF2-40B4-BE49-F238E27FC236}">
                <a16:creationId xmlns:a16="http://schemas.microsoft.com/office/drawing/2014/main" id="{49219AEF-F447-0BCF-02FF-14675D40EBAF}"/>
              </a:ext>
            </a:extLst>
          </p:cNvPr>
          <p:cNvSpPr txBox="1"/>
          <p:nvPr/>
        </p:nvSpPr>
        <p:spPr>
          <a:xfrm>
            <a:off x="4633953"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5" name="Google Shape;363;p19">
            <a:extLst>
              <a:ext uri="{FF2B5EF4-FFF2-40B4-BE49-F238E27FC236}">
                <a16:creationId xmlns:a16="http://schemas.microsoft.com/office/drawing/2014/main" id="{52CC2D7D-25BC-2B47-E3D3-42AC2A300C01}"/>
              </a:ext>
            </a:extLst>
          </p:cNvPr>
          <p:cNvSpPr txBox="1"/>
          <p:nvPr/>
        </p:nvSpPr>
        <p:spPr>
          <a:xfrm>
            <a:off x="5201729"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6" name="Google Shape;363;p19">
            <a:extLst>
              <a:ext uri="{FF2B5EF4-FFF2-40B4-BE49-F238E27FC236}">
                <a16:creationId xmlns:a16="http://schemas.microsoft.com/office/drawing/2014/main" id="{65953AE3-6E6B-3481-74C8-1B90D0977F72}"/>
              </a:ext>
            </a:extLst>
          </p:cNvPr>
          <p:cNvSpPr txBox="1"/>
          <p:nvPr/>
        </p:nvSpPr>
        <p:spPr>
          <a:xfrm>
            <a:off x="5917368"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7" name="Google Shape;363;p19">
            <a:extLst>
              <a:ext uri="{FF2B5EF4-FFF2-40B4-BE49-F238E27FC236}">
                <a16:creationId xmlns:a16="http://schemas.microsoft.com/office/drawing/2014/main" id="{31CC9F9A-C678-3D8E-0E25-E0B35855C1FD}"/>
              </a:ext>
            </a:extLst>
          </p:cNvPr>
          <p:cNvSpPr txBox="1"/>
          <p:nvPr/>
        </p:nvSpPr>
        <p:spPr>
          <a:xfrm>
            <a:off x="5828885" y="374427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8" name="Google Shape;363;p19">
            <a:extLst>
              <a:ext uri="{FF2B5EF4-FFF2-40B4-BE49-F238E27FC236}">
                <a16:creationId xmlns:a16="http://schemas.microsoft.com/office/drawing/2014/main" id="{AE4F21E7-1990-0826-536D-B33A0F9EE186}"/>
              </a:ext>
            </a:extLst>
          </p:cNvPr>
          <p:cNvSpPr txBox="1"/>
          <p:nvPr/>
        </p:nvSpPr>
        <p:spPr>
          <a:xfrm>
            <a:off x="5814450"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9" name="Google Shape;339;p17">
            <a:extLst>
              <a:ext uri="{FF2B5EF4-FFF2-40B4-BE49-F238E27FC236}">
                <a16:creationId xmlns:a16="http://schemas.microsoft.com/office/drawing/2014/main" id="{F728027C-DC96-02CF-C196-A6827CC631B5}"/>
              </a:ext>
            </a:extLst>
          </p:cNvPr>
          <p:cNvSpPr txBox="1"/>
          <p:nvPr/>
        </p:nvSpPr>
        <p:spPr>
          <a:xfrm>
            <a:off x="7495656" y="6001108"/>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0"/>
          <p:cNvSpPr txBox="1"/>
          <p:nvPr/>
        </p:nvSpPr>
        <p:spPr>
          <a:xfrm>
            <a:off x="201336" y="176169"/>
            <a:ext cx="231024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79" name="Google Shape;379;p2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80" name="Google Shape;380;p20"/>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81" name="Google Shape;38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15</a:t>
            </a:fld>
            <a:endParaRPr/>
          </a:p>
        </p:txBody>
      </p:sp>
      <p:sp>
        <p:nvSpPr>
          <p:cNvPr id="382" name="Google Shape;382;p20"/>
          <p:cNvSpPr/>
          <p:nvPr/>
        </p:nvSpPr>
        <p:spPr>
          <a:xfrm>
            <a:off x="8632511" y="945642"/>
            <a:ext cx="3276000" cy="4659057"/>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p20"/>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4" name="Google Shape;384;p20"/>
          <p:cNvSpPr txBox="1"/>
          <p:nvPr/>
        </p:nvSpPr>
        <p:spPr>
          <a:xfrm>
            <a:off x="201336" y="551168"/>
            <a:ext cx="30588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ホワイエ（企業ブース）</a:t>
            </a:r>
            <a:endParaRPr/>
          </a:p>
        </p:txBody>
      </p:sp>
      <p:sp>
        <p:nvSpPr>
          <p:cNvPr id="385" name="Google Shape;385;p20"/>
          <p:cNvSpPr txBox="1"/>
          <p:nvPr/>
        </p:nvSpPr>
        <p:spPr>
          <a:xfrm>
            <a:off x="9601097" y="591722"/>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86" name="Google Shape;38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87" name="Google Shape;387;p20"/>
          <p:cNvPicPr preferRelativeResize="0"/>
          <p:nvPr/>
        </p:nvPicPr>
        <p:blipFill rotWithShape="1">
          <a:blip r:embed="rId5">
            <a:alphaModFix/>
          </a:blip>
          <a:srcRect/>
          <a:stretch/>
        </p:blipFill>
        <p:spPr>
          <a:xfrm rot="-5400000">
            <a:off x="1952566" y="-962663"/>
            <a:ext cx="4659056" cy="8783326"/>
          </a:xfrm>
          <a:prstGeom prst="rect">
            <a:avLst/>
          </a:prstGeom>
          <a:noFill/>
          <a:ln>
            <a:noFill/>
          </a:ln>
        </p:spPr>
      </p:pic>
      <p:pic>
        <p:nvPicPr>
          <p:cNvPr id="388" name="Google Shape;388;p20"/>
          <p:cNvPicPr preferRelativeResize="0"/>
          <p:nvPr/>
        </p:nvPicPr>
        <p:blipFill rotWithShape="1">
          <a:blip r:embed="rId6">
            <a:alphaModFix/>
          </a:blip>
          <a:srcRect/>
          <a:stretch/>
        </p:blipFill>
        <p:spPr>
          <a:xfrm>
            <a:off x="8792595" y="1515971"/>
            <a:ext cx="2865983" cy="2389906"/>
          </a:xfrm>
          <a:prstGeom prst="rect">
            <a:avLst/>
          </a:prstGeom>
          <a:noFill/>
          <a:ln>
            <a:noFill/>
          </a:ln>
        </p:spPr>
      </p:pic>
      <p:pic>
        <p:nvPicPr>
          <p:cNvPr id="389" name="Google Shape;389;p20"/>
          <p:cNvPicPr preferRelativeResize="0"/>
          <p:nvPr/>
        </p:nvPicPr>
        <p:blipFill rotWithShape="1">
          <a:blip r:embed="rId7">
            <a:alphaModFix/>
          </a:blip>
          <a:srcRect/>
          <a:stretch/>
        </p:blipFill>
        <p:spPr>
          <a:xfrm>
            <a:off x="8966467" y="4476206"/>
            <a:ext cx="2865983" cy="1132114"/>
          </a:xfrm>
          <a:prstGeom prst="rect">
            <a:avLst/>
          </a:prstGeom>
          <a:noFill/>
          <a:ln>
            <a:noFill/>
          </a:ln>
        </p:spPr>
      </p:pic>
      <p:sp>
        <p:nvSpPr>
          <p:cNvPr id="2" name="Google Shape;363;p19">
            <a:extLst>
              <a:ext uri="{FF2B5EF4-FFF2-40B4-BE49-F238E27FC236}">
                <a16:creationId xmlns:a16="http://schemas.microsoft.com/office/drawing/2014/main" id="{8D067FD6-A7D6-F69A-8E9D-A59040DC2435}"/>
              </a:ext>
            </a:extLst>
          </p:cNvPr>
          <p:cNvSpPr txBox="1"/>
          <p:nvPr/>
        </p:nvSpPr>
        <p:spPr>
          <a:xfrm>
            <a:off x="3260187" y="236864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9DE7D61D-BA6C-9562-35A1-94864C0BEDEA}"/>
              </a:ext>
            </a:extLst>
          </p:cNvPr>
          <p:cNvSpPr txBox="1"/>
          <p:nvPr/>
        </p:nvSpPr>
        <p:spPr>
          <a:xfrm>
            <a:off x="3202227"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726A269D-FFC2-1AD8-D8C1-CE5016D8BC80}"/>
              </a:ext>
            </a:extLst>
          </p:cNvPr>
          <p:cNvSpPr txBox="1"/>
          <p:nvPr/>
        </p:nvSpPr>
        <p:spPr>
          <a:xfrm>
            <a:off x="4773574" y="236864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5" name="Google Shape;363;p19">
            <a:extLst>
              <a:ext uri="{FF2B5EF4-FFF2-40B4-BE49-F238E27FC236}">
                <a16:creationId xmlns:a16="http://schemas.microsoft.com/office/drawing/2014/main" id="{3C382364-6F31-186B-B2BE-00FB4C2E1492}"/>
              </a:ext>
            </a:extLst>
          </p:cNvPr>
          <p:cNvSpPr txBox="1"/>
          <p:nvPr/>
        </p:nvSpPr>
        <p:spPr>
          <a:xfrm>
            <a:off x="4594942" y="346996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EFBF321B-4742-407E-1B8A-38B924BE8320}"/>
              </a:ext>
            </a:extLst>
          </p:cNvPr>
          <p:cNvSpPr txBox="1"/>
          <p:nvPr/>
        </p:nvSpPr>
        <p:spPr>
          <a:xfrm>
            <a:off x="6180349" y="238688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F73F8386-B29D-F476-47E5-A3C0F6C9B00B}"/>
              </a:ext>
            </a:extLst>
          </p:cNvPr>
          <p:cNvSpPr txBox="1"/>
          <p:nvPr/>
        </p:nvSpPr>
        <p:spPr>
          <a:xfrm>
            <a:off x="5911739"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BEA5A9FB-2A75-88F3-977B-9634ED1AC866}"/>
              </a:ext>
            </a:extLst>
          </p:cNvPr>
          <p:cNvSpPr txBox="1"/>
          <p:nvPr/>
        </p:nvSpPr>
        <p:spPr>
          <a:xfrm>
            <a:off x="7227798" y="41069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P</a:t>
            </a:r>
            <a:endParaRPr sz="1800" u="sng" dirty="0">
              <a:solidFill>
                <a:schemeClr val="dk1"/>
              </a:solidFill>
              <a:latin typeface="Arial Black"/>
              <a:ea typeface="Arial Black"/>
              <a:cs typeface="Arial Black"/>
              <a:sym typeface="Arial Black"/>
            </a:endParaRPr>
          </a:p>
        </p:txBody>
      </p:sp>
      <p:sp>
        <p:nvSpPr>
          <p:cNvPr id="10" name="Google Shape;339;p17">
            <a:extLst>
              <a:ext uri="{FF2B5EF4-FFF2-40B4-BE49-F238E27FC236}">
                <a16:creationId xmlns:a16="http://schemas.microsoft.com/office/drawing/2014/main" id="{E52AB391-AE54-1809-EC25-46EA2B11E651}"/>
              </a:ext>
            </a:extLst>
          </p:cNvPr>
          <p:cNvSpPr txBox="1"/>
          <p:nvPr/>
        </p:nvSpPr>
        <p:spPr>
          <a:xfrm>
            <a:off x="7227798" y="5866702"/>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1"/>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95" name="Google Shape;395;p21"/>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96" name="Google Shape;396;p21"/>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97" name="Google Shape;3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16</a:t>
            </a:fld>
            <a:endParaRPr/>
          </a:p>
        </p:txBody>
      </p:sp>
      <p:sp>
        <p:nvSpPr>
          <p:cNvPr id="398" name="Google Shape;398;p21"/>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21"/>
          <p:cNvSpPr txBox="1"/>
          <p:nvPr/>
        </p:nvSpPr>
        <p:spPr>
          <a:xfrm>
            <a:off x="201336" y="551168"/>
            <a:ext cx="42130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あじさいの間（体験・企画ブース）</a:t>
            </a:r>
            <a:endParaRPr/>
          </a:p>
        </p:txBody>
      </p:sp>
      <p:sp>
        <p:nvSpPr>
          <p:cNvPr id="400" name="Google Shape;400;p21"/>
          <p:cNvSpPr txBox="1">
            <a:spLocks noGrp="1"/>
          </p:cNvSpPr>
          <p:nvPr>
            <p:ph type="ftr" idx="11"/>
          </p:nvPr>
        </p:nvSpPr>
        <p:spPr>
          <a:xfrm>
            <a:off x="4038600" y="6462883"/>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grpSp>
        <p:nvGrpSpPr>
          <p:cNvPr id="401" name="Google Shape;401;p21"/>
          <p:cNvGrpSpPr/>
          <p:nvPr/>
        </p:nvGrpSpPr>
        <p:grpSpPr>
          <a:xfrm>
            <a:off x="3571376" y="5996581"/>
            <a:ext cx="2445950" cy="461665"/>
            <a:chOff x="8640400" y="5207578"/>
            <a:chExt cx="2445950" cy="461665"/>
          </a:xfrm>
        </p:grpSpPr>
        <p:sp>
          <p:nvSpPr>
            <p:cNvPr id="402" name="Google Shape;402;p21"/>
            <p:cNvSpPr txBox="1"/>
            <p:nvPr/>
          </p:nvSpPr>
          <p:spPr>
            <a:xfrm>
              <a:off x="8640400" y="5207577"/>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試遊卓(フリースペース)</a:t>
              </a:r>
              <a:endParaRPr sz="1800" b="1">
                <a:solidFill>
                  <a:schemeClr val="lt1"/>
                </a:solidFill>
                <a:latin typeface="Arial"/>
                <a:ea typeface="Arial"/>
                <a:cs typeface="Arial"/>
                <a:sym typeface="Arial"/>
              </a:endParaRPr>
            </a:p>
          </p:txBody>
        </p:sp>
        <p:pic>
          <p:nvPicPr>
            <p:cNvPr id="403" name="Google Shape;403;p21"/>
            <p:cNvPicPr preferRelativeResize="0"/>
            <p:nvPr/>
          </p:nvPicPr>
          <p:blipFill rotWithShape="1">
            <a:blip r:embed="rId5">
              <a:alphaModFix/>
            </a:blip>
            <a:srcRect/>
            <a:stretch/>
          </p:blipFill>
          <p:spPr>
            <a:xfrm>
              <a:off x="8705714" y="5276969"/>
              <a:ext cx="510789" cy="322882"/>
            </a:xfrm>
            <a:prstGeom prst="rect">
              <a:avLst/>
            </a:prstGeom>
            <a:noFill/>
            <a:ln>
              <a:noFill/>
            </a:ln>
          </p:spPr>
        </p:pic>
      </p:grpSp>
      <p:pic>
        <p:nvPicPr>
          <p:cNvPr id="404" name="Google Shape;404;p21"/>
          <p:cNvPicPr preferRelativeResize="0"/>
          <p:nvPr/>
        </p:nvPicPr>
        <p:blipFill rotWithShape="1">
          <a:blip r:embed="rId6">
            <a:alphaModFix/>
          </a:blip>
          <a:srcRect/>
          <a:stretch/>
        </p:blipFill>
        <p:spPr>
          <a:xfrm>
            <a:off x="1612098" y="644721"/>
            <a:ext cx="6606149" cy="5996428"/>
          </a:xfrm>
          <a:prstGeom prst="rect">
            <a:avLst/>
          </a:prstGeom>
          <a:noFill/>
          <a:ln>
            <a:noFill/>
          </a:ln>
        </p:spPr>
      </p:pic>
      <p:sp>
        <p:nvSpPr>
          <p:cNvPr id="405" name="Google Shape;405;p21"/>
          <p:cNvSpPr txBox="1"/>
          <p:nvPr/>
        </p:nvSpPr>
        <p:spPr>
          <a:xfrm>
            <a:off x="3575493" y="2857065"/>
            <a:ext cx="2067213" cy="369332"/>
          </a:xfrm>
          <a:prstGeom prst="rect">
            <a:avLst/>
          </a:prstGeom>
          <a:solidFill>
            <a:srgbClr val="FF0000">
              <a:alpha val="65882"/>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lt1"/>
                </a:solidFill>
                <a:latin typeface="Arial"/>
                <a:ea typeface="Arial"/>
                <a:cs typeface="Arial"/>
                <a:sym typeface="Arial"/>
              </a:rPr>
              <a:t>体験・企画ブース</a:t>
            </a:r>
            <a:endParaRPr dirty="0"/>
          </a:p>
        </p:txBody>
      </p:sp>
      <p:sp>
        <p:nvSpPr>
          <p:cNvPr id="406" name="Google Shape;406;p21"/>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407" name="Google Shape;407;p21"/>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08" name="Google Shape;408;p21"/>
          <p:cNvPicPr preferRelativeResize="0"/>
          <p:nvPr/>
        </p:nvPicPr>
        <p:blipFill rotWithShape="1">
          <a:blip r:embed="rId7">
            <a:alphaModFix/>
          </a:blip>
          <a:srcRect/>
          <a:stretch/>
        </p:blipFill>
        <p:spPr>
          <a:xfrm>
            <a:off x="8996515" y="1737065"/>
            <a:ext cx="2833892" cy="3000103"/>
          </a:xfrm>
          <a:prstGeom prst="rect">
            <a:avLst/>
          </a:prstGeom>
          <a:noFill/>
          <a:ln>
            <a:noFill/>
          </a:ln>
        </p:spPr>
      </p:pic>
      <p:sp>
        <p:nvSpPr>
          <p:cNvPr id="2" name="Google Shape;363;p19">
            <a:extLst>
              <a:ext uri="{FF2B5EF4-FFF2-40B4-BE49-F238E27FC236}">
                <a16:creationId xmlns:a16="http://schemas.microsoft.com/office/drawing/2014/main" id="{2DF92DCC-F3D9-C3ED-A869-A90F65D2C766}"/>
              </a:ext>
            </a:extLst>
          </p:cNvPr>
          <p:cNvSpPr txBox="1"/>
          <p:nvPr/>
        </p:nvSpPr>
        <p:spPr>
          <a:xfrm>
            <a:off x="3062708" y="2766386"/>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N</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A4AE71A8-EB04-EB3F-6425-283AB4AB0196}"/>
              </a:ext>
            </a:extLst>
          </p:cNvPr>
          <p:cNvSpPr txBox="1"/>
          <p:nvPr/>
        </p:nvSpPr>
        <p:spPr>
          <a:xfrm>
            <a:off x="5915430" y="267244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O</a:t>
            </a:r>
            <a:endParaRPr sz="1800" u="sng"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006EB76F-CC83-E9B6-5469-69A6F602420A}"/>
              </a:ext>
            </a:extLst>
          </p:cNvPr>
          <p:cNvSpPr txBox="1"/>
          <p:nvPr/>
        </p:nvSpPr>
        <p:spPr>
          <a:xfrm>
            <a:off x="7468003" y="5962891"/>
            <a:ext cx="453439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lang="en-US" altLang="ja-JP"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414" name="Google Shape;414;p2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15" name="Google Shape;415;p2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16" name="Google Shape;41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17</a:t>
            </a:fld>
            <a:endParaRPr/>
          </a:p>
        </p:txBody>
      </p:sp>
      <p:sp>
        <p:nvSpPr>
          <p:cNvPr id="417" name="Google Shape;417;p22"/>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8" name="Google Shape;418;p22"/>
          <p:cNvSpPr txBox="1"/>
          <p:nvPr/>
        </p:nvSpPr>
        <p:spPr>
          <a:xfrm>
            <a:off x="201336" y="551168"/>
            <a:ext cx="5555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1F かえでの間（出展者様休憩室・プレイスペース）</a:t>
            </a:r>
            <a:endParaRPr dirty="0"/>
          </a:p>
        </p:txBody>
      </p:sp>
      <p:sp>
        <p:nvSpPr>
          <p:cNvPr id="419" name="Google Shape;4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420" name="Google Shape;420;p22"/>
          <p:cNvPicPr preferRelativeResize="0"/>
          <p:nvPr/>
        </p:nvPicPr>
        <p:blipFill rotWithShape="1">
          <a:blip r:embed="rId5">
            <a:alphaModFix/>
          </a:blip>
          <a:srcRect t="15945"/>
          <a:stretch/>
        </p:blipFill>
        <p:spPr>
          <a:xfrm>
            <a:off x="1062037" y="1814673"/>
            <a:ext cx="10067925" cy="39844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26" name="Google Shape;426;p2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27" name="Google Shape;427;p2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28" name="Google Shape;4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18</a:t>
            </a:fld>
            <a:endParaRPr/>
          </a:p>
        </p:txBody>
      </p:sp>
      <p:sp>
        <p:nvSpPr>
          <p:cNvPr id="429" name="Google Shape;429;p23"/>
          <p:cNvSpPr txBox="1">
            <a:spLocks noGrp="1"/>
          </p:cNvSpPr>
          <p:nvPr>
            <p:ph type="ftr" idx="11"/>
          </p:nvPr>
        </p:nvSpPr>
        <p:spPr>
          <a:xfrm>
            <a:off x="4038595" y="652394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30" name="Google Shape;430;p23"/>
          <p:cNvSpPr txBox="1"/>
          <p:nvPr/>
        </p:nvSpPr>
        <p:spPr>
          <a:xfrm>
            <a:off x="389975" y="497850"/>
            <a:ext cx="10560900" cy="6140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■Aプラン：</a:t>
            </a:r>
            <a:r>
              <a:rPr lang="en-US" altLang="ja-JP" sz="1600" b="1" dirty="0">
                <a:solidFill>
                  <a:srgbClr val="FF0000"/>
                </a:solidFill>
              </a:rPr>
              <a:t>9/11</a:t>
            </a:r>
            <a:r>
              <a:rPr lang="ja-JP" sz="1600" b="1" dirty="0">
                <a:solidFill>
                  <a:srgbClr val="FF0000"/>
                </a:solidFill>
                <a:latin typeface="Arial"/>
                <a:ea typeface="Arial"/>
                <a:cs typeface="Arial"/>
                <a:sym typeface="Arial"/>
              </a:rPr>
              <a:t>(金)前泊プラン（1泊2食温泉付き）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a:t>
            </a:r>
            <a:r>
              <a:rPr lang="ja-JP" altLang="en-US" sz="1600" dirty="0">
                <a:solidFill>
                  <a:schemeClr val="dk1"/>
                </a:solidFill>
                <a:latin typeface="Arial"/>
                <a:ea typeface="Arial"/>
                <a:cs typeface="Arial"/>
                <a:sym typeface="Arial"/>
              </a:rPr>
              <a:t>ボドゲ大祭名物</a:t>
            </a:r>
            <a:r>
              <a:rPr lang="ja-JP" sz="1600" dirty="0">
                <a:solidFill>
                  <a:schemeClr val="dk1"/>
                </a:solidFill>
                <a:latin typeface="Arial"/>
                <a:ea typeface="Arial"/>
                <a:cs typeface="Arial"/>
                <a:sym typeface="Arial"/>
              </a:rPr>
              <a:t>特製おつまみ夕食 + 地ビール1缶orソフトドリンク</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9/11</a:t>
            </a:r>
            <a:r>
              <a:rPr lang="ja-JP" sz="1600" dirty="0">
                <a:solidFill>
                  <a:schemeClr val="dk1"/>
                </a:solidFill>
                <a:latin typeface="Arial"/>
                <a:ea typeface="Arial"/>
                <a:cs typeface="Arial"/>
                <a:sym typeface="Arial"/>
              </a:rPr>
              <a:t>(金)</a:t>
            </a: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24時迄無料開放</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r>
              <a:rPr lang="en-US" altLang="ja-JP" sz="1200" dirty="0">
                <a:solidFill>
                  <a:schemeClr val="dk1"/>
                </a:solidFill>
                <a:latin typeface="Arial"/>
                <a:ea typeface="Arial"/>
                <a:cs typeface="Arial"/>
                <a:sym typeface="Arial"/>
              </a:rPr>
              <a:t>9/12</a:t>
            </a:r>
            <a:r>
              <a:rPr lang="ja-JP" sz="1200" dirty="0">
                <a:solidFill>
                  <a:schemeClr val="dk1"/>
                </a:solidFill>
                <a:latin typeface="Arial"/>
                <a:ea typeface="Arial"/>
                <a:cs typeface="Arial"/>
                <a:sym typeface="Arial"/>
              </a:rPr>
              <a:t>(土)昼食は、各自ご用意願います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12,700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13,700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11,700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latin typeface="Arial"/>
                <a:ea typeface="Arial"/>
                <a:cs typeface="Arial"/>
                <a:sym typeface="Arial"/>
              </a:rPr>
              <a:t>13,700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marR="0" lvl="0" indent="0" algn="l" rtl="0">
              <a:spcBef>
                <a:spcPts val="0"/>
              </a:spcBef>
              <a:spcAft>
                <a:spcPts val="0"/>
              </a:spcAft>
              <a:buNone/>
            </a:pPr>
            <a:r>
              <a:rPr lang="ja-JP" sz="1600" dirty="0">
                <a:solidFill>
                  <a:schemeClr val="dk1"/>
                </a:solidFill>
              </a:rPr>
              <a:t>　　　　　・『ホテル時之栖（最大定員7名・2ベッド+和室布団5組/禁煙）</a:t>
            </a:r>
            <a:r>
              <a:rPr lang="en-US" altLang="ja-JP" sz="1600" dirty="0">
                <a:solidFill>
                  <a:schemeClr val="dk1"/>
                </a:solidFill>
              </a:rPr>
              <a:t>13,700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sz="500"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31" name="Google Shape;431;p23"/>
          <p:cNvSpPr/>
          <p:nvPr/>
        </p:nvSpPr>
        <p:spPr>
          <a:xfrm>
            <a:off x="1403027" y="3726272"/>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32" name="Google Shape;432;p23"/>
          <p:cNvSpPr/>
          <p:nvPr/>
        </p:nvSpPr>
        <p:spPr>
          <a:xfrm>
            <a:off x="1403027" y="418035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3" name="Google Shape;433;p23"/>
          <p:cNvSpPr/>
          <p:nvPr/>
        </p:nvSpPr>
        <p:spPr>
          <a:xfrm>
            <a:off x="1403027" y="4634424"/>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4" name="Google Shape;434;p23"/>
          <p:cNvSpPr/>
          <p:nvPr/>
        </p:nvSpPr>
        <p:spPr>
          <a:xfrm>
            <a:off x="2232997" y="463442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5" name="Google Shape;435;p23"/>
          <p:cNvSpPr txBox="1"/>
          <p:nvPr/>
        </p:nvSpPr>
        <p:spPr>
          <a:xfrm>
            <a:off x="5274559" y="569077"/>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36" name="Google Shape;436;p23"/>
          <p:cNvSpPr/>
          <p:nvPr/>
        </p:nvSpPr>
        <p:spPr>
          <a:xfrm>
            <a:off x="2232997" y="519916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7" name="Google Shape;437;p23"/>
          <p:cNvSpPr/>
          <p:nvPr/>
        </p:nvSpPr>
        <p:spPr>
          <a:xfrm>
            <a:off x="2232997" y="417618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8" name="Google Shape;438;p23"/>
          <p:cNvSpPr/>
          <p:nvPr/>
        </p:nvSpPr>
        <p:spPr>
          <a:xfrm>
            <a:off x="1403027" y="5646193"/>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pic>
        <p:nvPicPr>
          <p:cNvPr id="439" name="Google Shape;439;p23"/>
          <p:cNvPicPr preferRelativeResize="0"/>
          <p:nvPr/>
        </p:nvPicPr>
        <p:blipFill rotWithShape="1">
          <a:blip r:embed="rId5">
            <a:alphaModFix/>
          </a:blip>
          <a:srcRect/>
          <a:stretch/>
        </p:blipFill>
        <p:spPr>
          <a:xfrm>
            <a:off x="8873242" y="1112925"/>
            <a:ext cx="2944000" cy="1656000"/>
          </a:xfrm>
          <a:prstGeom prst="rect">
            <a:avLst/>
          </a:prstGeom>
          <a:noFill/>
          <a:ln>
            <a:noFill/>
          </a:ln>
        </p:spPr>
      </p:pic>
      <p:sp>
        <p:nvSpPr>
          <p:cNvPr id="441" name="Google Shape;441;p23"/>
          <p:cNvSpPr/>
          <p:nvPr/>
        </p:nvSpPr>
        <p:spPr>
          <a:xfrm>
            <a:off x="1403027" y="5199168"/>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42" name="Google Shape;442;p23"/>
          <p:cNvSpPr/>
          <p:nvPr/>
        </p:nvSpPr>
        <p:spPr>
          <a:xfrm>
            <a:off x="2232997" y="5646193"/>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4"/>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48" name="Google Shape;448;p24"/>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49" name="Google Shape;449;p24"/>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50" name="Google Shape;45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19</a:t>
            </a:fld>
            <a:endParaRPr/>
          </a:p>
        </p:txBody>
      </p:sp>
      <p:sp>
        <p:nvSpPr>
          <p:cNvPr id="451" name="Google Shape;4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52" name="Google Shape;452;p24"/>
          <p:cNvSpPr txBox="1"/>
          <p:nvPr/>
        </p:nvSpPr>
        <p:spPr>
          <a:xfrm>
            <a:off x="451579" y="470092"/>
            <a:ext cx="10398900" cy="60323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■Bプラン：</a:t>
            </a:r>
            <a:r>
              <a:rPr lang="en-US" altLang="ja-JP" sz="1600" b="1" dirty="0">
                <a:solidFill>
                  <a:srgbClr val="FF0000"/>
                </a:solidFill>
              </a:rPr>
              <a:t>9/12</a:t>
            </a:r>
            <a:r>
              <a:rPr lang="ja-JP" sz="1600" b="1" dirty="0">
                <a:solidFill>
                  <a:srgbClr val="FF0000"/>
                </a:solidFill>
                <a:latin typeface="Arial"/>
                <a:ea typeface="Arial"/>
                <a:cs typeface="Arial"/>
                <a:sym typeface="Arial"/>
              </a:rPr>
              <a:t>(土)当日プラン（1泊3食温泉付き）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r>
              <a:rPr lang="ja-JP" sz="1200" dirty="0">
                <a:solidFill>
                  <a:schemeClr val="dk1"/>
                </a:solidFill>
                <a:latin typeface="Arial"/>
                <a:ea typeface="Arial"/>
                <a:cs typeface="Arial"/>
                <a:sym typeface="Arial"/>
              </a:rPr>
              <a:t>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・夕食：バイキングレストラン麦畑　</a:t>
            </a:r>
            <a:r>
              <a:rPr lang="ja-JP" sz="1200" dirty="0">
                <a:solidFill>
                  <a:schemeClr val="dk1"/>
                </a:solidFill>
                <a:latin typeface="Arial"/>
                <a:ea typeface="Arial"/>
                <a:cs typeface="Arial"/>
                <a:sym typeface="Arial"/>
              </a:rPr>
              <a:t>※他の出展者様との相席となります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・昼食：GKB-fu焼肉弁当　</a:t>
            </a:r>
            <a:r>
              <a:rPr lang="ja-JP" sz="1200" dirty="0">
                <a:solidFill>
                  <a:schemeClr val="dk1"/>
                </a:solidFill>
                <a:latin typeface="Arial"/>
                <a:ea typeface="Arial"/>
                <a:cs typeface="Arial"/>
                <a:sym typeface="Arial"/>
              </a:rPr>
              <a:t>※</a:t>
            </a:r>
            <a:r>
              <a:rPr lang="en-US" altLang="ja-JP" sz="1200" dirty="0">
                <a:solidFill>
                  <a:schemeClr val="dk1"/>
                </a:solidFill>
              </a:rPr>
              <a:t>9/13</a:t>
            </a:r>
            <a:r>
              <a:rPr lang="ja-JP" sz="1200" dirty="0">
                <a:solidFill>
                  <a:schemeClr val="dk1"/>
                </a:solidFill>
                <a:latin typeface="Arial"/>
                <a:ea typeface="Arial"/>
                <a:cs typeface="Arial"/>
                <a:sym typeface="Arial"/>
              </a:rPr>
              <a:t>(日)昼の提供です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9/12</a:t>
            </a:r>
            <a:r>
              <a:rPr lang="ja-JP" sz="1600" dirty="0">
                <a:solidFill>
                  <a:schemeClr val="dk1"/>
                </a:solidFill>
                <a:latin typeface="Arial"/>
                <a:ea typeface="Arial"/>
                <a:cs typeface="Arial"/>
                <a:sym typeface="Arial"/>
              </a:rPr>
              <a:t>(土)</a:t>
            </a: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24時迄無料開放</a:t>
            </a:r>
            <a:endParaRPr lang="en-US" altLang="ja-JP" sz="1600" dirty="0">
              <a:solidFill>
                <a:schemeClr val="dk1"/>
              </a:solidFill>
              <a:latin typeface="Arial"/>
              <a:ea typeface="Arial"/>
              <a:cs typeface="Arial"/>
              <a:sym typeface="Arial"/>
            </a:endParaRPr>
          </a:p>
          <a:p>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r>
              <a:rPr lang="ja-JP" altLang="en-US" sz="1600" dirty="0">
                <a:solidFill>
                  <a:schemeClr val="dk1"/>
                </a:solidFill>
                <a:latin typeface="Arial"/>
                <a:ea typeface="Arial"/>
                <a:cs typeface="Arial"/>
                <a:sym typeface="Arial"/>
              </a:rPr>
              <a:t>　　</a:t>
            </a:r>
            <a:r>
              <a:rPr lang="ja-JP" altLang="en-US" sz="1600" b="1" dirty="0">
                <a:solidFill>
                  <a:schemeClr val="dk1"/>
                </a:solidFill>
                <a:latin typeface="Arial"/>
                <a:ea typeface="Arial"/>
                <a:cs typeface="Arial"/>
                <a:sym typeface="Arial"/>
              </a:rPr>
              <a:t>お部屋タイプ</a:t>
            </a: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14,700</a:t>
            </a:r>
            <a:r>
              <a:rPr lang="ja-JP" sz="1600" dirty="0">
                <a:solidFill>
                  <a:schemeClr val="dk1"/>
                </a:solidFill>
                <a:latin typeface="Arial"/>
                <a:ea typeface="Arial"/>
                <a:cs typeface="Arial"/>
                <a:sym typeface="Arial"/>
              </a:rPr>
              <a:t>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15,700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14,200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rPr>
              <a:t>15,700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a:t>
            </a:r>
            <a:r>
              <a:rPr lang="en-US" altLang="ja-JP" sz="1600" dirty="0">
                <a:solidFill>
                  <a:schemeClr val="dk1"/>
                </a:solidFill>
              </a:rPr>
              <a:t>15,700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lang="en-US" altLang="ja-JP" sz="500" dirty="0">
              <a:solidFill>
                <a:schemeClr val="dk1"/>
              </a:solidFill>
            </a:endParaRPr>
          </a:p>
          <a:p>
            <a:pPr marL="0" marR="0" lvl="0" indent="0" algn="l" rtl="0">
              <a:spcBef>
                <a:spcPts val="0"/>
              </a:spcBef>
              <a:spcAft>
                <a:spcPts val="0"/>
              </a:spcAft>
              <a:buNone/>
            </a:pPr>
            <a:endParaRPr lang="en-US" altLang="ja-JP" sz="500" b="1"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53" name="Google Shape;453;p24"/>
          <p:cNvSpPr/>
          <p:nvPr/>
        </p:nvSpPr>
        <p:spPr>
          <a:xfrm>
            <a:off x="1403027" y="3426292"/>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シングル</a:t>
            </a:r>
            <a:endParaRPr dirty="0"/>
          </a:p>
        </p:txBody>
      </p:sp>
      <p:sp>
        <p:nvSpPr>
          <p:cNvPr id="454" name="Google Shape;454;p24"/>
          <p:cNvSpPr/>
          <p:nvPr/>
        </p:nvSpPr>
        <p:spPr>
          <a:xfrm>
            <a:off x="1403027" y="3975515"/>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グループ</a:t>
            </a:r>
            <a:endParaRPr sz="1050" b="1" dirty="0">
              <a:solidFill>
                <a:schemeClr val="lt1"/>
              </a:solidFill>
              <a:latin typeface="Arial"/>
              <a:ea typeface="Arial"/>
              <a:cs typeface="Arial"/>
              <a:sym typeface="Arial"/>
            </a:endParaRPr>
          </a:p>
        </p:txBody>
      </p:sp>
      <p:sp>
        <p:nvSpPr>
          <p:cNvPr id="455" name="Google Shape;455;p24"/>
          <p:cNvSpPr/>
          <p:nvPr/>
        </p:nvSpPr>
        <p:spPr>
          <a:xfrm>
            <a:off x="1403027" y="4454227"/>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56" name="Google Shape;456;p24"/>
          <p:cNvSpPr/>
          <p:nvPr/>
        </p:nvSpPr>
        <p:spPr>
          <a:xfrm>
            <a:off x="2232997" y="444364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7" name="Google Shape;457;p24"/>
          <p:cNvSpPr txBox="1"/>
          <p:nvPr/>
        </p:nvSpPr>
        <p:spPr>
          <a:xfrm>
            <a:off x="5244300" y="505072"/>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58" name="Google Shape;458;p24"/>
          <p:cNvSpPr/>
          <p:nvPr/>
        </p:nvSpPr>
        <p:spPr>
          <a:xfrm>
            <a:off x="2232997" y="4915956"/>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9" name="Google Shape;459;p24"/>
          <p:cNvSpPr/>
          <p:nvPr/>
        </p:nvSpPr>
        <p:spPr>
          <a:xfrm>
            <a:off x="2232997" y="3971340"/>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ツイン</a:t>
            </a:r>
            <a:endParaRPr dirty="0"/>
          </a:p>
        </p:txBody>
      </p:sp>
      <p:sp>
        <p:nvSpPr>
          <p:cNvPr id="460" name="Google Shape;460;p24"/>
          <p:cNvSpPr/>
          <p:nvPr/>
        </p:nvSpPr>
        <p:spPr>
          <a:xfrm>
            <a:off x="1403027" y="4932939"/>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61" name="Google Shape;461;p24"/>
          <p:cNvSpPr txBox="1"/>
          <p:nvPr/>
        </p:nvSpPr>
        <p:spPr>
          <a:xfrm>
            <a:off x="9399811" y="3034446"/>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温浴施設『気楽坊』</a:t>
            </a:r>
            <a:endParaRPr sz="1400">
              <a:solidFill>
                <a:schemeClr val="dk1"/>
              </a:solidFill>
              <a:latin typeface="Arial"/>
              <a:ea typeface="Arial"/>
              <a:cs typeface="Arial"/>
              <a:sym typeface="Arial"/>
            </a:endParaRPr>
          </a:p>
        </p:txBody>
      </p:sp>
      <p:pic>
        <p:nvPicPr>
          <p:cNvPr id="462" name="Google Shape;462;p24"/>
          <p:cNvPicPr preferRelativeResize="0"/>
          <p:nvPr/>
        </p:nvPicPr>
        <p:blipFill rotWithShape="1">
          <a:blip r:embed="rId5">
            <a:alphaModFix/>
          </a:blip>
          <a:srcRect/>
          <a:stretch/>
        </p:blipFill>
        <p:spPr>
          <a:xfrm>
            <a:off x="8829592" y="1378446"/>
            <a:ext cx="2940933" cy="1656000"/>
          </a:xfrm>
          <a:prstGeom prst="rect">
            <a:avLst/>
          </a:prstGeom>
          <a:noFill/>
          <a:ln>
            <a:noFill/>
          </a:ln>
        </p:spPr>
      </p:pic>
      <p:sp>
        <p:nvSpPr>
          <p:cNvPr id="463" name="Google Shape;463;p24"/>
          <p:cNvSpPr/>
          <p:nvPr/>
        </p:nvSpPr>
        <p:spPr>
          <a:xfrm>
            <a:off x="2232997" y="539468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64" name="Google Shape;464;p24"/>
          <p:cNvSpPr/>
          <p:nvPr/>
        </p:nvSpPr>
        <p:spPr>
          <a:xfrm>
            <a:off x="1403027" y="5411664"/>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p:nvPr/>
        </p:nvSpPr>
        <p:spPr>
          <a:xfrm>
            <a:off x="201336" y="176169"/>
            <a:ext cx="1351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u="sng">
                <a:solidFill>
                  <a:schemeClr val="dk1"/>
                </a:solidFill>
                <a:latin typeface="Arial Black"/>
                <a:ea typeface="Arial Black"/>
                <a:cs typeface="Arial Black"/>
                <a:sym typeface="Arial Black"/>
              </a:rPr>
              <a:t>1)開催概要</a:t>
            </a:r>
            <a:endParaRPr/>
          </a:p>
        </p:txBody>
      </p:sp>
      <p:sp>
        <p:nvSpPr>
          <p:cNvPr id="173" name="Google Shape;173;p2"/>
          <p:cNvSpPr txBox="1"/>
          <p:nvPr/>
        </p:nvSpPr>
        <p:spPr>
          <a:xfrm>
            <a:off x="1339045" y="1209445"/>
            <a:ext cx="3712349" cy="2551940"/>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1.1　</a:t>
            </a:r>
            <a:r>
              <a:rPr lang="ja-JP" sz="1800" b="1" u="sng" dirty="0">
                <a:solidFill>
                  <a:schemeClr val="dk1"/>
                </a:solidFill>
                <a:latin typeface="Arial"/>
                <a:ea typeface="Arial"/>
                <a:cs typeface="Arial"/>
                <a:sym typeface="Arial"/>
              </a:rPr>
              <a:t>開催概要</a:t>
            </a:r>
            <a:endParaRPr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Black"/>
                <a:ea typeface="Arial Black"/>
                <a:cs typeface="Arial Black"/>
                <a:sym typeface="Arial Black"/>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pic>
        <p:nvPicPr>
          <p:cNvPr id="174" name="Google Shape;174;p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75" name="Google Shape;175;p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76" name="Google Shape;17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a:t>
            </a:fld>
            <a:endParaRPr/>
          </a:p>
        </p:txBody>
      </p:sp>
      <p:sp>
        <p:nvSpPr>
          <p:cNvPr id="177" name="Google Shape;17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2" name="Google Shape;173;p2">
            <a:extLst>
              <a:ext uri="{FF2B5EF4-FFF2-40B4-BE49-F238E27FC236}">
                <a16:creationId xmlns:a16="http://schemas.microsoft.com/office/drawing/2014/main" id="{330937BC-067D-1358-5F75-C5757B662447}"/>
              </a:ext>
            </a:extLst>
          </p:cNvPr>
          <p:cNvSpPr txBox="1"/>
          <p:nvPr/>
        </p:nvSpPr>
        <p:spPr>
          <a:xfrm>
            <a:off x="6306102" y="1209445"/>
            <a:ext cx="4114800" cy="5319044"/>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a:t>
            </a:r>
            <a:r>
              <a:rPr lang="en-US" altLang="ja-JP" sz="1800" b="1" dirty="0">
                <a:solidFill>
                  <a:schemeClr val="dk1"/>
                </a:solidFill>
              </a:rPr>
              <a:t>2</a:t>
            </a:r>
            <a:r>
              <a:rPr lang="ja-JP" sz="1800" b="1" dirty="0">
                <a:solidFill>
                  <a:schemeClr val="dk1"/>
                </a:solidFill>
                <a:latin typeface="Arial"/>
                <a:ea typeface="Arial"/>
                <a:cs typeface="Arial"/>
                <a:sym typeface="Arial"/>
              </a:rPr>
              <a:t>.</a:t>
            </a:r>
            <a:r>
              <a:rPr lang="en-US" altLang="ja-JP" sz="1800" b="1" dirty="0">
                <a:solidFill>
                  <a:schemeClr val="dk1"/>
                </a:solidFill>
                <a:latin typeface="Arial"/>
                <a:ea typeface="Arial"/>
                <a:cs typeface="Arial"/>
                <a:sym typeface="Arial"/>
              </a:rPr>
              <a:t>1</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出展者募集</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2.2</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荷物の配送</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2.3</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駐車場のご案内</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2.4</a:t>
            </a:r>
            <a:r>
              <a:rPr lang="ja-JP" altLang="en-US" sz="1800" b="1" dirty="0">
                <a:solidFill>
                  <a:schemeClr val="dk1"/>
                </a:solidFill>
              </a:rPr>
              <a:t>　</a:t>
            </a:r>
            <a:r>
              <a:rPr lang="ja-JP" altLang="en-US" sz="1800" b="1" u="sng" dirty="0">
                <a:solidFill>
                  <a:schemeClr val="dk1"/>
                </a:solidFill>
              </a:rPr>
              <a:t>出展料について</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u="sng"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2.5</a:t>
            </a:r>
            <a:r>
              <a:rPr lang="ja-JP" altLang="en-US" sz="1800" b="1" dirty="0">
                <a:solidFill>
                  <a:schemeClr val="dk1"/>
                </a:solidFill>
              </a:rPr>
              <a:t>　</a:t>
            </a:r>
            <a:r>
              <a:rPr lang="ja-JP" altLang="en-US" sz="1800" b="1" u="sng" dirty="0">
                <a:solidFill>
                  <a:schemeClr val="dk1"/>
                </a:solidFill>
              </a:rPr>
              <a:t>会場レイアウトのご案内</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2.6</a:t>
            </a:r>
            <a:r>
              <a:rPr lang="ja-JP" altLang="en-US" sz="1800" b="1" dirty="0">
                <a:solidFill>
                  <a:schemeClr val="dk1"/>
                </a:solidFill>
              </a:rPr>
              <a:t>　</a:t>
            </a:r>
            <a:r>
              <a:rPr lang="ja-JP" altLang="en-US" sz="1800" b="1" u="sng" dirty="0">
                <a:solidFill>
                  <a:schemeClr val="dk1"/>
                </a:solidFill>
              </a:rPr>
              <a:t>出展者向け宿泊プラン</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2.7</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スケジュール</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2.8</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昨年度の様子、入場者データ</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5"/>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70" name="Google Shape;470;p2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71" name="Google Shape;471;p2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72" name="Google Shape;47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20</a:t>
            </a:fld>
            <a:endParaRPr/>
          </a:p>
        </p:txBody>
      </p:sp>
      <p:sp>
        <p:nvSpPr>
          <p:cNvPr id="473" name="Google Shape;473;p25"/>
          <p:cNvSpPr txBox="1">
            <a:spLocks noGrp="1"/>
          </p:cNvSpPr>
          <p:nvPr>
            <p:ph type="ftr" idx="11"/>
          </p:nvPr>
        </p:nvSpPr>
        <p:spPr>
          <a:xfrm>
            <a:off x="4038600" y="6485076"/>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74" name="Google Shape;474;p25"/>
          <p:cNvSpPr txBox="1"/>
          <p:nvPr/>
        </p:nvSpPr>
        <p:spPr>
          <a:xfrm>
            <a:off x="896550" y="702170"/>
            <a:ext cx="10398900"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■Cプラン：</a:t>
            </a:r>
            <a:r>
              <a:rPr lang="en-US" altLang="ja-JP" sz="1600" b="1" dirty="0">
                <a:solidFill>
                  <a:srgbClr val="FF0000"/>
                </a:solidFill>
              </a:rPr>
              <a:t>9/12</a:t>
            </a:r>
            <a:r>
              <a:rPr lang="ja-JP" sz="1600" b="1" dirty="0">
                <a:solidFill>
                  <a:srgbClr val="FF0000"/>
                </a:solidFill>
                <a:latin typeface="Arial"/>
                <a:ea typeface="Arial"/>
                <a:cs typeface="Arial"/>
                <a:sym typeface="Arial"/>
              </a:rPr>
              <a:t>(土)当日プラン（1泊</a:t>
            </a:r>
            <a:r>
              <a:rPr lang="ja-JP" sz="1600" b="1" dirty="0">
                <a:solidFill>
                  <a:srgbClr val="FF0000"/>
                </a:solidFill>
              </a:rPr>
              <a:t>朝食</a:t>
            </a:r>
            <a:r>
              <a:rPr lang="ja-JP" sz="1600" b="1" dirty="0">
                <a:solidFill>
                  <a:srgbClr val="FF0000"/>
                </a:solidFill>
                <a:latin typeface="Arial"/>
                <a:ea typeface="Arial"/>
                <a:cs typeface="Arial"/>
                <a:sym typeface="Arial"/>
              </a:rPr>
              <a:t>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200" b="1" dirty="0">
                <a:solidFill>
                  <a:srgbClr val="FF0000"/>
                </a:solidFill>
                <a:latin typeface="Arial"/>
                <a:ea typeface="Arial"/>
                <a:cs typeface="Arial"/>
                <a:sym typeface="Arial"/>
              </a:rPr>
              <a:t>　</a:t>
            </a:r>
            <a:r>
              <a:rPr lang="ja-JP" sz="1200" b="1" u="sng" dirty="0">
                <a:solidFill>
                  <a:srgbClr val="FF0000"/>
                </a:solidFill>
                <a:latin typeface="Arial"/>
                <a:ea typeface="Arial"/>
                <a:cs typeface="Arial"/>
                <a:sym typeface="Arial"/>
              </a:rPr>
              <a:t>（</a:t>
            </a:r>
            <a:r>
              <a:rPr lang="ja-JP" sz="1200" b="1" u="sng" dirty="0">
                <a:solidFill>
                  <a:srgbClr val="FF0000"/>
                </a:solidFill>
              </a:rPr>
              <a:t>夕食、</a:t>
            </a:r>
            <a:r>
              <a:rPr lang="ja-JP" sz="1200" b="1" u="sng" dirty="0">
                <a:solidFill>
                  <a:srgbClr val="FF0000"/>
                </a:solidFill>
                <a:latin typeface="Arial"/>
                <a:ea typeface="Arial"/>
                <a:cs typeface="Arial"/>
                <a:sym typeface="Arial"/>
              </a:rPr>
              <a:t>昼食「なし」プラン）</a:t>
            </a:r>
            <a:endParaRPr sz="1200" b="1" u="sng"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9/12</a:t>
            </a:r>
            <a:r>
              <a:rPr lang="ja-JP" sz="1600" dirty="0">
                <a:solidFill>
                  <a:schemeClr val="dk1"/>
                </a:solidFill>
                <a:latin typeface="Arial"/>
                <a:ea typeface="Arial"/>
                <a:cs typeface="Arial"/>
                <a:sym typeface="Arial"/>
              </a:rPr>
              <a:t>(土)24時迄無料開放</a:t>
            </a:r>
            <a:endParaRPr lang="en-US" altLang="ja-JP" sz="1600" dirty="0">
              <a:solidFill>
                <a:schemeClr val="dk1"/>
              </a:solidFill>
              <a:latin typeface="Arial"/>
              <a:ea typeface="Arial"/>
              <a:cs typeface="Arial"/>
              <a:sym typeface="Arial"/>
            </a:endParaRPr>
          </a:p>
          <a:p>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10,700</a:t>
            </a:r>
            <a:r>
              <a:rPr lang="ja-JP" sz="1600" dirty="0">
                <a:solidFill>
                  <a:schemeClr val="dk1"/>
                </a:solidFill>
                <a:latin typeface="Arial"/>
                <a:ea typeface="Arial"/>
                <a:cs typeface="Arial"/>
                <a:sym typeface="Arial"/>
              </a:rPr>
              <a:t>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11,700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10,200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latin typeface="Arial"/>
                <a:ea typeface="Arial"/>
                <a:cs typeface="Arial"/>
                <a:sym typeface="Arial"/>
              </a:rPr>
              <a:t>11,700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a:t>
            </a:r>
            <a:r>
              <a:rPr lang="en-US" altLang="ja-JP" sz="1600" dirty="0">
                <a:solidFill>
                  <a:schemeClr val="dk1"/>
                </a:solidFill>
              </a:rPr>
              <a:t>11,700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lang="en-US" altLang="ja-JP" sz="500" dirty="0">
              <a:solidFill>
                <a:schemeClr val="dk1"/>
              </a:solidFill>
            </a:endParaRPr>
          </a:p>
          <a:p>
            <a:pPr marL="0" marR="0" lvl="0" indent="0" algn="l" rtl="0">
              <a:spcBef>
                <a:spcPts val="0"/>
              </a:spcBef>
              <a:spcAft>
                <a:spcPts val="0"/>
              </a:spcAft>
              <a:buNone/>
            </a:pPr>
            <a:endParaRPr lang="en-US" altLang="ja-JP" sz="500" b="1"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75" name="Google Shape;475;p25"/>
          <p:cNvSpPr/>
          <p:nvPr/>
        </p:nvSpPr>
        <p:spPr>
          <a:xfrm>
            <a:off x="1403027" y="3615615"/>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76" name="Google Shape;476;p25"/>
          <p:cNvSpPr/>
          <p:nvPr/>
        </p:nvSpPr>
        <p:spPr>
          <a:xfrm>
            <a:off x="1403027" y="410052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7" name="Google Shape;477;p25"/>
          <p:cNvSpPr/>
          <p:nvPr/>
        </p:nvSpPr>
        <p:spPr>
          <a:xfrm>
            <a:off x="1403027" y="4585045"/>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8" name="Google Shape;478;p25"/>
          <p:cNvSpPr/>
          <p:nvPr/>
        </p:nvSpPr>
        <p:spPr>
          <a:xfrm>
            <a:off x="2232997" y="4584919"/>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79" name="Google Shape;479;p25"/>
          <p:cNvSpPr txBox="1"/>
          <p:nvPr/>
        </p:nvSpPr>
        <p:spPr>
          <a:xfrm>
            <a:off x="5694886" y="792541"/>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80" name="Google Shape;480;p25"/>
          <p:cNvSpPr/>
          <p:nvPr/>
        </p:nvSpPr>
        <p:spPr>
          <a:xfrm>
            <a:off x="2232997" y="5096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1" name="Google Shape;481;p25"/>
          <p:cNvSpPr/>
          <p:nvPr/>
        </p:nvSpPr>
        <p:spPr>
          <a:xfrm>
            <a:off x="2232997" y="411730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2" name="Google Shape;482;p25"/>
          <p:cNvSpPr/>
          <p:nvPr/>
        </p:nvSpPr>
        <p:spPr>
          <a:xfrm>
            <a:off x="1403027" y="5079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85" name="Google Shape;485;p25"/>
          <p:cNvSpPr/>
          <p:nvPr/>
        </p:nvSpPr>
        <p:spPr>
          <a:xfrm>
            <a:off x="2232997" y="5604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6" name="Google Shape;486;p25"/>
          <p:cNvSpPr/>
          <p:nvPr/>
        </p:nvSpPr>
        <p:spPr>
          <a:xfrm>
            <a:off x="1403027" y="5587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6"/>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92" name="Google Shape;492;p26"/>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93" name="Google Shape;493;p26"/>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94" name="Google Shape;4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495" name="Google Shape;49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96" name="Google Shape;496;p26"/>
          <p:cNvSpPr txBox="1"/>
          <p:nvPr/>
        </p:nvSpPr>
        <p:spPr>
          <a:xfrm>
            <a:off x="795691" y="866706"/>
            <a:ext cx="10421100"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■プラン利用例</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(例1)大人1名</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2泊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ホテルブラッシュアップ</a:t>
            </a:r>
            <a:r>
              <a:rPr lang="ja-JP" altLang="en-US" sz="1800" b="1" u="sng" dirty="0">
                <a:solidFill>
                  <a:schemeClr val="dk1"/>
                </a:solidFill>
                <a:latin typeface="Arial"/>
                <a:ea typeface="Arial"/>
                <a:cs typeface="Arial"/>
                <a:sym typeface="Arial"/>
              </a:rPr>
              <a:t>に宿泊</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Aプラン：1</a:t>
            </a:r>
            <a:r>
              <a:rPr lang="en-US" altLang="ja-JP" sz="1800" dirty="0">
                <a:solidFill>
                  <a:schemeClr val="dk1"/>
                </a:solidFill>
              </a:rPr>
              <a:t>2</a:t>
            </a:r>
            <a:r>
              <a:rPr lang="ja-JP" sz="1800" dirty="0">
                <a:solidFill>
                  <a:schemeClr val="dk1"/>
                </a:solidFill>
                <a:latin typeface="Arial"/>
                <a:ea typeface="Arial"/>
                <a:cs typeface="Arial"/>
                <a:sym typeface="Arial"/>
              </a:rPr>
              <a:t>,</a:t>
            </a:r>
            <a:r>
              <a:rPr lang="en-US" altLang="ja-JP" sz="1800" dirty="0">
                <a:solidFill>
                  <a:schemeClr val="dk1"/>
                </a:solidFill>
              </a:rPr>
              <a:t>7</a:t>
            </a:r>
            <a:r>
              <a:rPr lang="ja-JP" sz="1800" dirty="0">
                <a:solidFill>
                  <a:schemeClr val="dk1"/>
                </a:solidFill>
                <a:latin typeface="Arial"/>
                <a:ea typeface="Arial"/>
                <a:cs typeface="Arial"/>
                <a:sym typeface="Arial"/>
              </a:rPr>
              <a:t>00円　+　Bプラン：</a:t>
            </a:r>
            <a:r>
              <a:rPr lang="en-US" altLang="ja-JP" sz="1800" dirty="0">
                <a:solidFill>
                  <a:schemeClr val="dk1"/>
                </a:solidFill>
                <a:latin typeface="Arial"/>
                <a:ea typeface="Arial"/>
                <a:cs typeface="Arial"/>
                <a:sym typeface="Arial"/>
              </a:rPr>
              <a:t>14</a:t>
            </a:r>
            <a:r>
              <a:rPr lang="ja-JP" sz="1800" dirty="0">
                <a:solidFill>
                  <a:schemeClr val="dk1"/>
                </a:solidFill>
                <a:latin typeface="Arial"/>
                <a:ea typeface="Arial"/>
                <a:cs typeface="Arial"/>
                <a:sym typeface="Arial"/>
              </a:rPr>
              <a:t>,</a:t>
            </a:r>
            <a:r>
              <a:rPr lang="en-US" altLang="ja-JP" sz="1800" dirty="0">
                <a:solidFill>
                  <a:schemeClr val="dk1"/>
                </a:solidFill>
                <a:latin typeface="Arial"/>
                <a:ea typeface="Arial"/>
                <a:cs typeface="Arial"/>
                <a:sym typeface="Arial"/>
              </a:rPr>
              <a:t>7</a:t>
            </a:r>
            <a:r>
              <a:rPr lang="ja-JP" sz="1800" dirty="0">
                <a:solidFill>
                  <a:schemeClr val="dk1"/>
                </a:solidFill>
                <a:latin typeface="Arial"/>
                <a:ea typeface="Arial"/>
                <a:cs typeface="Arial"/>
                <a:sym typeface="Arial"/>
              </a:rPr>
              <a:t>00円　＝　</a:t>
            </a:r>
            <a:r>
              <a:rPr lang="en-US" altLang="ja-JP" sz="1800" b="1" u="sng" dirty="0">
                <a:solidFill>
                  <a:schemeClr val="dk1"/>
                </a:solidFill>
                <a:latin typeface="Arial"/>
                <a:ea typeface="Arial"/>
                <a:cs typeface="Arial"/>
                <a:sym typeface="Arial"/>
              </a:rPr>
              <a:t>27</a:t>
            </a:r>
            <a:r>
              <a:rPr lang="ja-JP" sz="1800" b="1" u="sng" dirty="0">
                <a:solidFill>
                  <a:schemeClr val="dk1"/>
                </a:solidFill>
                <a:latin typeface="Arial"/>
                <a:ea typeface="Arial"/>
                <a:cs typeface="Arial"/>
                <a:sym typeface="Arial"/>
              </a:rPr>
              <a:t>,</a:t>
            </a:r>
            <a:r>
              <a:rPr lang="en-US" altLang="ja-JP" sz="1800" b="1" u="sng" dirty="0">
                <a:solidFill>
                  <a:schemeClr val="dk1"/>
                </a:solidFill>
                <a:latin typeface="Arial"/>
                <a:ea typeface="Arial"/>
                <a:cs typeface="Arial"/>
                <a:sym typeface="Arial"/>
              </a:rPr>
              <a:t>4</a:t>
            </a:r>
            <a:r>
              <a:rPr lang="ja-JP" sz="1800" b="1" u="sng" dirty="0">
                <a:solidFill>
                  <a:schemeClr val="dk1"/>
                </a:solidFill>
                <a:latin typeface="Arial"/>
                <a:ea typeface="Arial"/>
                <a:cs typeface="Arial"/>
                <a:sym typeface="Arial"/>
              </a:rPr>
              <a:t>00円</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(例2)大人2名・小人1名</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2泊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ブルーベリーロッジAタイプ</a:t>
            </a:r>
            <a:r>
              <a:rPr lang="ja-JP" altLang="en-US" sz="1800" b="1" u="sng" dirty="0">
                <a:solidFill>
                  <a:schemeClr val="dk1"/>
                </a:solidFill>
                <a:latin typeface="Arial"/>
                <a:ea typeface="Arial"/>
                <a:cs typeface="Arial"/>
                <a:sym typeface="Arial"/>
              </a:rPr>
              <a:t>に宿泊</a:t>
            </a:r>
            <a:r>
              <a:rPr lang="ja-JP" sz="1800" b="1" u="sng" dirty="0">
                <a:solidFill>
                  <a:schemeClr val="dk1"/>
                </a:solidFill>
                <a:latin typeface="Arial"/>
                <a:ea typeface="Arial"/>
                <a:cs typeface="Arial"/>
                <a:sym typeface="Arial"/>
              </a:rPr>
              <a:t>　</a:t>
            </a: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Aプラン：</a:t>
            </a:r>
            <a:r>
              <a:rPr lang="en-US" altLang="ja-JP" sz="1800" dirty="0">
                <a:solidFill>
                  <a:schemeClr val="dk1"/>
                </a:solidFill>
              </a:rPr>
              <a:t>35,100</a:t>
            </a:r>
            <a:r>
              <a:rPr lang="ja-JP" sz="1800" dirty="0">
                <a:solidFill>
                  <a:schemeClr val="dk1"/>
                </a:solidFill>
                <a:latin typeface="Arial"/>
                <a:ea typeface="Arial"/>
                <a:cs typeface="Arial"/>
                <a:sym typeface="Arial"/>
              </a:rPr>
              <a:t>円　+　</a:t>
            </a:r>
            <a:r>
              <a:rPr lang="en-US" altLang="ja-JP" sz="1800" dirty="0">
                <a:solidFill>
                  <a:schemeClr val="dk1"/>
                </a:solidFill>
                <a:latin typeface="Arial"/>
                <a:ea typeface="Arial"/>
                <a:cs typeface="Arial"/>
                <a:sym typeface="Arial"/>
              </a:rPr>
              <a:t>C</a:t>
            </a:r>
            <a:r>
              <a:rPr lang="ja-JP" sz="1800" dirty="0">
                <a:solidFill>
                  <a:schemeClr val="dk1"/>
                </a:solidFill>
                <a:latin typeface="Arial"/>
                <a:ea typeface="Arial"/>
                <a:cs typeface="Arial"/>
                <a:sym typeface="Arial"/>
              </a:rPr>
              <a:t>プラン：</a:t>
            </a:r>
            <a:r>
              <a:rPr lang="en-US" altLang="ja-JP" sz="1800" dirty="0">
                <a:solidFill>
                  <a:schemeClr val="dk1"/>
                </a:solidFill>
                <a:latin typeface="Arial"/>
                <a:ea typeface="Arial"/>
                <a:cs typeface="Arial"/>
                <a:sym typeface="Arial"/>
              </a:rPr>
              <a:t>29,700</a:t>
            </a:r>
            <a:r>
              <a:rPr lang="ja-JP" sz="1800" dirty="0">
                <a:solidFill>
                  <a:schemeClr val="dk1"/>
                </a:solidFill>
                <a:latin typeface="Arial"/>
                <a:ea typeface="Arial"/>
                <a:cs typeface="Arial"/>
                <a:sym typeface="Arial"/>
              </a:rPr>
              <a:t>円　＝　</a:t>
            </a:r>
            <a:r>
              <a:rPr lang="en-US" altLang="ja-JP" sz="1800" b="1" u="sng" dirty="0">
                <a:solidFill>
                  <a:schemeClr val="dk1"/>
                </a:solidFill>
              </a:rPr>
              <a:t>68,580</a:t>
            </a:r>
            <a:r>
              <a:rPr lang="ja-JP" sz="1800" b="1" u="sng" dirty="0">
                <a:solidFill>
                  <a:schemeClr val="dk1"/>
                </a:solidFill>
                <a:latin typeface="Arial"/>
                <a:ea typeface="Arial"/>
                <a:cs typeface="Arial"/>
                <a:sym typeface="Arial"/>
              </a:rPr>
              <a:t>円</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a:t>
            </a:r>
            <a:r>
              <a:rPr lang="ja-JP" sz="1400" dirty="0">
                <a:solidFill>
                  <a:schemeClr val="dk1"/>
                </a:solidFill>
                <a:latin typeface="Arial"/>
                <a:ea typeface="Arial"/>
                <a:cs typeface="Arial"/>
                <a:sym typeface="Arial"/>
              </a:rPr>
              <a:t>内訳）</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400" dirty="0">
                <a:solidFill>
                  <a:schemeClr val="dk1"/>
                </a:solidFill>
                <a:latin typeface="Arial"/>
                <a:ea typeface="Arial"/>
                <a:cs typeface="Arial"/>
                <a:sym typeface="Arial"/>
              </a:rPr>
              <a:t>　　　　　　　　Aプラン　(大人1</a:t>
            </a:r>
            <a:r>
              <a:rPr lang="en-US" altLang="ja-JP" sz="1400" dirty="0">
                <a:solidFill>
                  <a:schemeClr val="dk1"/>
                </a:solidFill>
                <a:latin typeface="Arial"/>
                <a:ea typeface="Arial"/>
                <a:cs typeface="Arial"/>
                <a:sym typeface="Arial"/>
              </a:rPr>
              <a:t>3</a:t>
            </a:r>
            <a:r>
              <a:rPr lang="ja-JP" sz="1400" dirty="0">
                <a:solidFill>
                  <a:schemeClr val="dk1"/>
                </a:solidFill>
                <a:latin typeface="Arial"/>
                <a:ea typeface="Arial"/>
                <a:cs typeface="Arial"/>
                <a:sym typeface="Arial"/>
              </a:rPr>
              <a:t>,</a:t>
            </a:r>
            <a:r>
              <a:rPr lang="en-US" altLang="ja-JP" dirty="0">
                <a:solidFill>
                  <a:schemeClr val="dk1"/>
                </a:solidFill>
              </a:rPr>
              <a:t>7</a:t>
            </a:r>
            <a:r>
              <a:rPr lang="ja-JP" sz="1400" dirty="0">
                <a:solidFill>
                  <a:schemeClr val="dk1"/>
                </a:solidFill>
                <a:latin typeface="Arial"/>
                <a:ea typeface="Arial"/>
                <a:cs typeface="Arial"/>
                <a:sym typeface="Arial"/>
              </a:rPr>
              <a:t>00円×2名) + (小人</a:t>
            </a:r>
            <a:r>
              <a:rPr lang="en-US" altLang="ja-JP" sz="1400" dirty="0">
                <a:solidFill>
                  <a:schemeClr val="dk1"/>
                </a:solidFill>
                <a:latin typeface="Arial"/>
                <a:ea typeface="Arial"/>
                <a:cs typeface="Arial"/>
                <a:sym typeface="Arial"/>
              </a:rPr>
              <a:t>13</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7</a:t>
            </a:r>
            <a:r>
              <a:rPr lang="ja-JP" sz="1400" dirty="0">
                <a:solidFill>
                  <a:schemeClr val="dk1"/>
                </a:solidFill>
                <a:latin typeface="Arial"/>
                <a:ea typeface="Arial"/>
                <a:cs typeface="Arial"/>
                <a:sym typeface="Arial"/>
              </a:rPr>
              <a:t>00円×70%×1名)　＝　</a:t>
            </a:r>
            <a:r>
              <a:rPr lang="en-US" altLang="ja-JP" sz="1400" dirty="0">
                <a:solidFill>
                  <a:schemeClr val="dk1"/>
                </a:solidFill>
                <a:latin typeface="Arial"/>
                <a:ea typeface="Arial"/>
                <a:cs typeface="Arial"/>
                <a:sym typeface="Arial"/>
              </a:rPr>
              <a:t>36,990</a:t>
            </a:r>
            <a:r>
              <a:rPr lang="ja-JP" sz="1400" dirty="0">
                <a:solidFill>
                  <a:schemeClr val="dk1"/>
                </a:solidFill>
                <a:latin typeface="Arial"/>
                <a:ea typeface="Arial"/>
                <a:cs typeface="Arial"/>
                <a:sym typeface="Arial"/>
              </a:rPr>
              <a:t>円</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C</a:t>
            </a:r>
            <a:r>
              <a:rPr lang="ja-JP" sz="1400" dirty="0">
                <a:solidFill>
                  <a:schemeClr val="dk1"/>
                </a:solidFill>
                <a:latin typeface="Arial"/>
                <a:ea typeface="Arial"/>
                <a:cs typeface="Arial"/>
                <a:sym typeface="Arial"/>
              </a:rPr>
              <a:t>プラン　(大人</a:t>
            </a:r>
            <a:r>
              <a:rPr lang="en-US" altLang="ja-JP" sz="1400" dirty="0">
                <a:solidFill>
                  <a:schemeClr val="dk1"/>
                </a:solidFill>
                <a:latin typeface="Arial"/>
                <a:ea typeface="Arial"/>
                <a:cs typeface="Arial"/>
                <a:sym typeface="Arial"/>
              </a:rPr>
              <a:t>11</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70</a:t>
            </a:r>
            <a:r>
              <a:rPr lang="ja-JP" sz="1400" dirty="0">
                <a:solidFill>
                  <a:schemeClr val="dk1"/>
                </a:solidFill>
                <a:latin typeface="Arial"/>
                <a:ea typeface="Arial"/>
                <a:cs typeface="Arial"/>
                <a:sym typeface="Arial"/>
              </a:rPr>
              <a:t>0円×2名) + (小人</a:t>
            </a:r>
            <a:r>
              <a:rPr lang="en-US" altLang="ja-JP" sz="1400" dirty="0">
                <a:solidFill>
                  <a:schemeClr val="dk1"/>
                </a:solidFill>
                <a:latin typeface="Arial"/>
                <a:ea typeface="Arial"/>
                <a:cs typeface="Arial"/>
                <a:sym typeface="Arial"/>
              </a:rPr>
              <a:t>11</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7</a:t>
            </a:r>
            <a:r>
              <a:rPr lang="ja-JP" sz="1400" dirty="0">
                <a:solidFill>
                  <a:schemeClr val="dk1"/>
                </a:solidFill>
                <a:latin typeface="Arial"/>
                <a:ea typeface="Arial"/>
                <a:cs typeface="Arial"/>
                <a:sym typeface="Arial"/>
              </a:rPr>
              <a:t>00円×70%×1名)　＝　</a:t>
            </a:r>
            <a:r>
              <a:rPr lang="en-US" altLang="ja-JP" sz="1400" dirty="0">
                <a:solidFill>
                  <a:schemeClr val="dk1"/>
                </a:solidFill>
                <a:latin typeface="Arial"/>
                <a:ea typeface="Arial"/>
                <a:cs typeface="Arial"/>
                <a:sym typeface="Arial"/>
              </a:rPr>
              <a:t>31,590</a:t>
            </a:r>
            <a:r>
              <a:rPr lang="ja-JP" sz="1400" dirty="0">
                <a:solidFill>
                  <a:schemeClr val="dk1"/>
                </a:solidFill>
                <a:latin typeface="Arial"/>
                <a:ea typeface="Arial"/>
                <a:cs typeface="Arial"/>
                <a:sym typeface="Arial"/>
              </a:rPr>
              <a:t>円</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(例3)大人</a:t>
            </a:r>
            <a:r>
              <a:rPr lang="en-US" altLang="ja-JP" sz="1800" b="1" u="sng" dirty="0">
                <a:solidFill>
                  <a:schemeClr val="dk1"/>
                </a:solidFill>
                <a:latin typeface="Arial"/>
                <a:ea typeface="Arial"/>
                <a:cs typeface="Arial"/>
                <a:sym typeface="Arial"/>
              </a:rPr>
              <a:t>2</a:t>
            </a:r>
            <a:r>
              <a:rPr lang="ja-JP" altLang="en-US" sz="1800" b="1" u="sng" dirty="0">
                <a:solidFill>
                  <a:schemeClr val="dk1"/>
                </a:solidFill>
                <a:latin typeface="Arial"/>
                <a:ea typeface="Arial"/>
                <a:cs typeface="Arial"/>
                <a:sym typeface="Arial"/>
              </a:rPr>
              <a:t>名　</a:t>
            </a:r>
            <a:r>
              <a:rPr lang="ja-JP" sz="1800" b="1" u="sng" dirty="0">
                <a:solidFill>
                  <a:schemeClr val="dk1"/>
                </a:solidFill>
                <a:latin typeface="Arial"/>
                <a:ea typeface="Arial"/>
                <a:cs typeface="Arial"/>
                <a:sym typeface="Arial"/>
              </a:rPr>
              <a:t>イベント当日に1泊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ブルーベリーロッジBタイプ</a:t>
            </a:r>
            <a:r>
              <a:rPr lang="ja-JP" altLang="en-US" sz="1800" b="1" u="sng" dirty="0">
                <a:solidFill>
                  <a:schemeClr val="dk1"/>
                </a:solidFill>
                <a:latin typeface="Arial"/>
                <a:ea typeface="Arial"/>
                <a:cs typeface="Arial"/>
                <a:sym typeface="Arial"/>
              </a:rPr>
              <a:t>に宿泊</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(プラン</a:t>
            </a:r>
            <a:r>
              <a:rPr lang="en-US" altLang="ja-JP" sz="1800" dirty="0">
                <a:solidFill>
                  <a:schemeClr val="dk1"/>
                </a:solidFill>
                <a:latin typeface="Arial"/>
                <a:ea typeface="Arial"/>
                <a:cs typeface="Arial"/>
                <a:sym typeface="Arial"/>
              </a:rPr>
              <a:t>C</a:t>
            </a:r>
            <a:r>
              <a:rPr lang="ja-JP" sz="1100" dirty="0">
                <a:solidFill>
                  <a:schemeClr val="dk1"/>
                </a:solidFill>
                <a:latin typeface="Arial"/>
                <a:ea typeface="Arial"/>
                <a:cs typeface="Arial"/>
                <a:sym typeface="Arial"/>
              </a:rPr>
              <a:t>(</a:t>
            </a:r>
            <a:r>
              <a:rPr lang="ja-JP" sz="1100" dirty="0">
                <a:solidFill>
                  <a:schemeClr val="dk1"/>
                </a:solidFill>
              </a:rPr>
              <a:t>夕食</a:t>
            </a:r>
            <a:r>
              <a:rPr lang="ja-JP" sz="1100" dirty="0">
                <a:solidFill>
                  <a:schemeClr val="dk1"/>
                </a:solidFill>
                <a:latin typeface="Arial"/>
                <a:ea typeface="Arial"/>
                <a:cs typeface="Arial"/>
                <a:sym typeface="Arial"/>
              </a:rPr>
              <a:t>昼食なし)</a:t>
            </a:r>
            <a:r>
              <a:rPr lang="ja-JP" sz="1800" dirty="0">
                <a:solidFill>
                  <a:schemeClr val="dk1"/>
                </a:solidFill>
                <a:latin typeface="Arial"/>
                <a:ea typeface="Arial"/>
                <a:cs typeface="Arial"/>
                <a:sym typeface="Arial"/>
              </a:rPr>
              <a:t>：</a:t>
            </a:r>
            <a:r>
              <a:rPr lang="en-US" altLang="ja-JP" sz="1800" dirty="0">
                <a:solidFill>
                  <a:schemeClr val="dk1"/>
                </a:solidFill>
                <a:latin typeface="Arial"/>
                <a:ea typeface="Arial"/>
                <a:cs typeface="Arial"/>
                <a:sym typeface="Arial"/>
              </a:rPr>
              <a:t>10,200</a:t>
            </a:r>
            <a:r>
              <a:rPr lang="ja-JP" sz="1800" dirty="0">
                <a:solidFill>
                  <a:schemeClr val="dk1"/>
                </a:solidFill>
                <a:latin typeface="Arial"/>
                <a:ea typeface="Arial"/>
                <a:cs typeface="Arial"/>
                <a:sym typeface="Arial"/>
              </a:rPr>
              <a:t>円+2名様利用加算</a:t>
            </a:r>
            <a:r>
              <a:rPr lang="ja-JP" sz="1800" dirty="0">
                <a:solidFill>
                  <a:schemeClr val="dk1"/>
                </a:solidFill>
              </a:rPr>
              <a:t>1500</a:t>
            </a:r>
            <a:r>
              <a:rPr lang="ja-JP" sz="1800" dirty="0">
                <a:solidFill>
                  <a:schemeClr val="dk1"/>
                </a:solidFill>
                <a:latin typeface="Arial"/>
                <a:ea typeface="Arial"/>
                <a:cs typeface="Arial"/>
                <a:sym typeface="Arial"/>
              </a:rPr>
              <a:t>円)　×2名　＝　</a:t>
            </a:r>
            <a:r>
              <a:rPr lang="en-US" altLang="ja-JP" sz="1800" b="1" u="sng" dirty="0">
                <a:solidFill>
                  <a:schemeClr val="dk1"/>
                </a:solidFill>
                <a:latin typeface="Arial"/>
                <a:ea typeface="Arial"/>
                <a:cs typeface="Arial"/>
                <a:sym typeface="Arial"/>
              </a:rPr>
              <a:t>23,400</a:t>
            </a:r>
            <a:r>
              <a:rPr lang="ja-JP" sz="1800" b="1" u="sng" dirty="0">
                <a:solidFill>
                  <a:schemeClr val="dk1"/>
                </a:solidFill>
                <a:latin typeface="Arial"/>
                <a:ea typeface="Arial"/>
                <a:cs typeface="Arial"/>
                <a:sym typeface="Arial"/>
              </a:rPr>
              <a:t>円</a:t>
            </a:r>
            <a:endParaRPr lang="en-US" altLang="ja-JP" sz="1800" b="1"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sz="1800" u="sng" dirty="0">
              <a:solidFill>
                <a:schemeClr val="dk1"/>
              </a:solidFill>
            </a:endParaRP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en-US" altLang="ja-JP" sz="1800" b="1" u="sng" dirty="0">
                <a:solidFill>
                  <a:schemeClr val="dk1"/>
                </a:solidFill>
                <a:latin typeface="Arial"/>
                <a:ea typeface="Arial"/>
                <a:cs typeface="Arial"/>
                <a:sym typeface="Arial"/>
              </a:rPr>
              <a:t>(</a:t>
            </a:r>
            <a:r>
              <a:rPr lang="ja-JP" altLang="en-US" sz="1800" b="1" u="sng" dirty="0">
                <a:solidFill>
                  <a:schemeClr val="dk1"/>
                </a:solidFill>
                <a:latin typeface="Arial"/>
                <a:ea typeface="Arial"/>
                <a:cs typeface="Arial"/>
                <a:sym typeface="Arial"/>
              </a:rPr>
              <a:t>例</a:t>
            </a:r>
            <a:r>
              <a:rPr lang="en-US" altLang="ja-JP" sz="1800" b="1" u="sng" dirty="0">
                <a:solidFill>
                  <a:schemeClr val="dk1"/>
                </a:solidFill>
                <a:latin typeface="Arial"/>
                <a:ea typeface="Arial"/>
                <a:cs typeface="Arial"/>
                <a:sym typeface="Arial"/>
              </a:rPr>
              <a:t>4)</a:t>
            </a:r>
            <a:r>
              <a:rPr lang="ja-JP" altLang="en-US" sz="1800" b="1" u="sng" dirty="0">
                <a:solidFill>
                  <a:schemeClr val="dk1"/>
                </a:solidFill>
                <a:latin typeface="Arial"/>
                <a:ea typeface="Arial"/>
                <a:cs typeface="Arial"/>
                <a:sym typeface="Arial"/>
              </a:rPr>
              <a:t>大人</a:t>
            </a:r>
            <a:r>
              <a:rPr lang="en-US" altLang="ja-JP" sz="1800" b="1" u="sng" dirty="0">
                <a:solidFill>
                  <a:schemeClr val="dk1"/>
                </a:solidFill>
                <a:latin typeface="Arial"/>
                <a:ea typeface="Arial"/>
                <a:cs typeface="Arial"/>
                <a:sym typeface="Arial"/>
              </a:rPr>
              <a:t>4</a:t>
            </a:r>
            <a:r>
              <a:rPr lang="ja-JP" altLang="en-US" sz="1800" b="1" u="sng" dirty="0">
                <a:solidFill>
                  <a:schemeClr val="dk1"/>
                </a:solidFill>
                <a:latin typeface="Arial"/>
                <a:ea typeface="Arial"/>
                <a:cs typeface="Arial"/>
                <a:sym typeface="Arial"/>
              </a:rPr>
              <a:t>名・</a:t>
            </a:r>
            <a:r>
              <a:rPr lang="ja-JP" altLang="en-US" sz="1800" b="1" u="sng" dirty="0">
                <a:solidFill>
                  <a:schemeClr val="dk1"/>
                </a:solidFill>
              </a:rPr>
              <a:t>幼児</a:t>
            </a:r>
            <a:r>
              <a:rPr lang="en-US" altLang="ja-JP" sz="1800" b="1" u="sng" dirty="0">
                <a:solidFill>
                  <a:schemeClr val="dk1"/>
                </a:solidFill>
                <a:latin typeface="Arial"/>
                <a:ea typeface="Arial"/>
                <a:cs typeface="Arial"/>
                <a:sym typeface="Arial"/>
              </a:rPr>
              <a:t>1</a:t>
            </a:r>
            <a:r>
              <a:rPr lang="ja-JP" altLang="en-US" sz="1800" b="1" u="sng" dirty="0">
                <a:solidFill>
                  <a:schemeClr val="dk1"/>
                </a:solidFill>
                <a:latin typeface="Arial"/>
                <a:ea typeface="Arial"/>
                <a:cs typeface="Arial"/>
                <a:sym typeface="Arial"/>
              </a:rPr>
              <a:t>名　</a:t>
            </a:r>
            <a:r>
              <a:rPr lang="en-US" altLang="ja-JP" sz="1800" b="1" u="sng" dirty="0">
                <a:solidFill>
                  <a:schemeClr val="dk1"/>
                </a:solidFill>
                <a:latin typeface="Arial"/>
                <a:ea typeface="Arial"/>
                <a:cs typeface="Arial"/>
                <a:sym typeface="Arial"/>
              </a:rPr>
              <a:t>2</a:t>
            </a:r>
            <a:r>
              <a:rPr lang="ja-JP" altLang="en-US" sz="1800" b="1" u="sng" dirty="0">
                <a:solidFill>
                  <a:schemeClr val="dk1"/>
                </a:solidFill>
                <a:latin typeface="Arial"/>
                <a:ea typeface="Arial"/>
                <a:cs typeface="Arial"/>
                <a:sym typeface="Arial"/>
              </a:rPr>
              <a:t>泊　ホテル時之栖に宿泊　</a:t>
            </a:r>
            <a:r>
              <a:rPr lang="ja-JP" altLang="en-US" sz="1800" dirty="0">
                <a:solidFill>
                  <a:schemeClr val="dk1"/>
                </a:solidFill>
                <a:latin typeface="Arial"/>
                <a:ea typeface="Arial"/>
                <a:cs typeface="Arial"/>
                <a:sym typeface="Arial"/>
              </a:rPr>
              <a:t>　</a:t>
            </a: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en-US" altLang="ja-JP" sz="1800" dirty="0">
                <a:solidFill>
                  <a:schemeClr val="dk1"/>
                </a:solidFill>
                <a:latin typeface="Arial"/>
                <a:ea typeface="Arial"/>
                <a:cs typeface="Arial"/>
                <a:sym typeface="Arial"/>
              </a:rPr>
              <a:t>A</a:t>
            </a:r>
            <a:r>
              <a:rPr lang="ja-JP" altLang="en-US" sz="1800" dirty="0">
                <a:solidFill>
                  <a:schemeClr val="dk1"/>
                </a:solidFill>
                <a:latin typeface="Arial"/>
                <a:ea typeface="Arial"/>
                <a:cs typeface="Arial"/>
                <a:sym typeface="Arial"/>
              </a:rPr>
              <a:t>プラン：</a:t>
            </a:r>
            <a:r>
              <a:rPr lang="en-US" altLang="ja-JP" sz="1800" dirty="0">
                <a:solidFill>
                  <a:schemeClr val="dk1"/>
                </a:solidFill>
              </a:rPr>
              <a:t>57,150</a:t>
            </a:r>
            <a:r>
              <a:rPr lang="ja-JP" altLang="en-US" sz="1800" dirty="0">
                <a:solidFill>
                  <a:schemeClr val="dk1"/>
                </a:solidFill>
                <a:latin typeface="Arial"/>
                <a:ea typeface="Arial"/>
                <a:cs typeface="Arial"/>
                <a:sym typeface="Arial"/>
              </a:rPr>
              <a:t>円　</a:t>
            </a:r>
            <a:r>
              <a:rPr lang="en-US" altLang="ja-JP" sz="1800" dirty="0">
                <a:solidFill>
                  <a:schemeClr val="dk1"/>
                </a:solidFill>
                <a:latin typeface="Arial"/>
                <a:ea typeface="Arial"/>
                <a:cs typeface="Arial"/>
                <a:sym typeface="Arial"/>
              </a:rPr>
              <a:t>+</a:t>
            </a:r>
            <a:r>
              <a:rPr lang="ja-JP" altLang="en-US" sz="1800" dirty="0">
                <a:solidFill>
                  <a:schemeClr val="dk1"/>
                </a:solidFill>
                <a:latin typeface="Arial"/>
                <a:ea typeface="Arial"/>
                <a:cs typeface="Arial"/>
                <a:sym typeface="Arial"/>
              </a:rPr>
              <a:t>　</a:t>
            </a:r>
            <a:r>
              <a:rPr lang="en-US" altLang="ja-JP" sz="1800" dirty="0">
                <a:solidFill>
                  <a:schemeClr val="dk1"/>
                </a:solidFill>
                <a:latin typeface="Arial"/>
                <a:ea typeface="Arial"/>
                <a:cs typeface="Arial"/>
                <a:sym typeface="Arial"/>
              </a:rPr>
              <a:t>C</a:t>
            </a:r>
            <a:r>
              <a:rPr lang="ja-JP" altLang="en-US" sz="1800" dirty="0">
                <a:solidFill>
                  <a:schemeClr val="dk1"/>
                </a:solidFill>
                <a:latin typeface="Arial"/>
                <a:ea typeface="Arial"/>
                <a:cs typeface="Arial"/>
                <a:sym typeface="Arial"/>
              </a:rPr>
              <a:t>プラン：</a:t>
            </a:r>
            <a:r>
              <a:rPr lang="en-US" altLang="ja-JP" sz="1800" dirty="0">
                <a:solidFill>
                  <a:schemeClr val="dk1"/>
                </a:solidFill>
                <a:latin typeface="Arial"/>
                <a:ea typeface="Arial"/>
                <a:cs typeface="Arial"/>
                <a:sym typeface="Arial"/>
              </a:rPr>
              <a:t>48,150</a:t>
            </a:r>
            <a:r>
              <a:rPr lang="ja-JP" altLang="en-US" sz="1800" dirty="0">
                <a:solidFill>
                  <a:schemeClr val="dk1"/>
                </a:solidFill>
                <a:latin typeface="Arial"/>
                <a:ea typeface="Arial"/>
                <a:cs typeface="Arial"/>
                <a:sym typeface="Arial"/>
              </a:rPr>
              <a:t>円　＝　</a:t>
            </a:r>
            <a:r>
              <a:rPr lang="en-US" altLang="ja-JP" sz="1800" b="1" u="sng" dirty="0">
                <a:solidFill>
                  <a:schemeClr val="dk1"/>
                </a:solidFill>
                <a:latin typeface="Arial"/>
                <a:ea typeface="Arial"/>
                <a:cs typeface="Arial"/>
                <a:sym typeface="Arial"/>
              </a:rPr>
              <a:t>105,300</a:t>
            </a:r>
            <a:r>
              <a:rPr lang="ja-JP" altLang="en-US" sz="1800" b="1" u="sng" dirty="0">
                <a:solidFill>
                  <a:schemeClr val="dk1"/>
                </a:solidFill>
                <a:latin typeface="Arial"/>
                <a:ea typeface="Arial"/>
                <a:cs typeface="Arial"/>
                <a:sym typeface="Arial"/>
              </a:rPr>
              <a:t>円</a:t>
            </a: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ja-JP" altLang="en-US" sz="16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内訳）</a:t>
            </a:r>
          </a:p>
          <a:p>
            <a:pPr marL="0" marR="0" lvl="0" indent="0" algn="l" rtl="0">
              <a:spcBef>
                <a:spcPts val="0"/>
              </a:spcBef>
              <a:spcAft>
                <a:spcPts val="0"/>
              </a:spcAft>
              <a:buNone/>
            </a:pPr>
            <a:r>
              <a:rPr lang="ja-JP" altLang="en-US"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A</a:t>
            </a:r>
            <a:r>
              <a:rPr lang="ja-JP" altLang="en-US" sz="1400" dirty="0">
                <a:solidFill>
                  <a:schemeClr val="dk1"/>
                </a:solidFill>
                <a:latin typeface="Arial"/>
                <a:ea typeface="Arial"/>
                <a:cs typeface="Arial"/>
                <a:sym typeface="Arial"/>
              </a:rPr>
              <a:t>プラン　</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大人</a:t>
            </a:r>
            <a:r>
              <a:rPr lang="en-US" altLang="ja-JP" sz="1400" dirty="0">
                <a:solidFill>
                  <a:schemeClr val="dk1"/>
                </a:solidFill>
                <a:latin typeface="Arial"/>
                <a:ea typeface="Arial"/>
                <a:cs typeface="Arial"/>
                <a:sym typeface="Arial"/>
              </a:rPr>
              <a:t>13,700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a:t>
            </a:r>
            <a:r>
              <a:rPr lang="ja-JP" altLang="en-US" sz="1400" dirty="0">
                <a:solidFill>
                  <a:schemeClr val="dk1"/>
                </a:solidFill>
                <a:latin typeface="Arial"/>
                <a:ea typeface="Arial"/>
                <a:cs typeface="Arial"/>
                <a:sym typeface="Arial"/>
              </a:rPr>
              <a:t>名以上割引</a:t>
            </a:r>
            <a:r>
              <a:rPr lang="en-US" altLang="ja-JP" sz="1400" dirty="0">
                <a:solidFill>
                  <a:schemeClr val="dk1"/>
                </a:solidFill>
                <a:latin typeface="Arial"/>
                <a:ea typeface="Arial"/>
                <a:cs typeface="Arial"/>
                <a:sym typeface="Arial"/>
              </a:rPr>
              <a:t>1000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)×4</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 + (</a:t>
            </a:r>
            <a:r>
              <a:rPr lang="ja-JP" altLang="en-US" dirty="0">
                <a:solidFill>
                  <a:schemeClr val="dk1"/>
                </a:solidFill>
              </a:rPr>
              <a:t>幼児</a:t>
            </a:r>
            <a:r>
              <a:rPr lang="en-US" altLang="ja-JP" sz="1400" dirty="0">
                <a:solidFill>
                  <a:schemeClr val="dk1"/>
                </a:solidFill>
                <a:latin typeface="Arial"/>
                <a:ea typeface="Arial"/>
                <a:cs typeface="Arial"/>
                <a:sym typeface="Arial"/>
              </a:rPr>
              <a:t>12,700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×50%×1</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　＝　</a:t>
            </a:r>
            <a:r>
              <a:rPr lang="en-US" altLang="ja-JP" dirty="0">
                <a:solidFill>
                  <a:schemeClr val="dk1"/>
                </a:solidFill>
              </a:rPr>
              <a:t>57,150</a:t>
            </a:r>
            <a:r>
              <a:rPr lang="ja-JP" altLang="en-US" sz="1400" dirty="0">
                <a:solidFill>
                  <a:schemeClr val="dk1"/>
                </a:solidFill>
                <a:latin typeface="Arial"/>
                <a:ea typeface="Arial"/>
                <a:cs typeface="Arial"/>
                <a:sym typeface="Arial"/>
              </a:rPr>
              <a:t>円</a:t>
            </a:r>
          </a:p>
          <a:p>
            <a:pPr marL="0" marR="0" lvl="0" indent="0" algn="l" rtl="0">
              <a:spcBef>
                <a:spcPts val="0"/>
              </a:spcBef>
              <a:spcAft>
                <a:spcPts val="0"/>
              </a:spcAft>
              <a:buNone/>
            </a:pPr>
            <a:r>
              <a:rPr lang="ja-JP" altLang="en-US"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C</a:t>
            </a:r>
            <a:r>
              <a:rPr lang="ja-JP" altLang="en-US" sz="1400" dirty="0">
                <a:solidFill>
                  <a:schemeClr val="dk1"/>
                </a:solidFill>
                <a:latin typeface="Arial"/>
                <a:ea typeface="Arial"/>
                <a:cs typeface="Arial"/>
                <a:sym typeface="Arial"/>
              </a:rPr>
              <a:t>プラン　</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大人</a:t>
            </a:r>
            <a:r>
              <a:rPr lang="en-US" altLang="ja-JP" sz="1400" dirty="0">
                <a:solidFill>
                  <a:schemeClr val="dk1"/>
                </a:solidFill>
                <a:latin typeface="Arial"/>
                <a:ea typeface="Arial"/>
                <a:cs typeface="Arial"/>
                <a:sym typeface="Arial"/>
              </a:rPr>
              <a:t>11,700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a:t>
            </a:r>
            <a:r>
              <a:rPr lang="ja-JP" altLang="en-US" sz="1400" dirty="0">
                <a:solidFill>
                  <a:schemeClr val="dk1"/>
                </a:solidFill>
                <a:latin typeface="Arial"/>
                <a:ea typeface="Arial"/>
                <a:cs typeface="Arial"/>
                <a:sym typeface="Arial"/>
              </a:rPr>
              <a:t>名以上割引</a:t>
            </a:r>
            <a:r>
              <a:rPr lang="en-US" altLang="ja-JP" sz="1400" dirty="0">
                <a:solidFill>
                  <a:schemeClr val="dk1"/>
                </a:solidFill>
                <a:latin typeface="Arial"/>
                <a:ea typeface="Arial"/>
                <a:cs typeface="Arial"/>
                <a:sym typeface="Arial"/>
              </a:rPr>
              <a:t>1000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)×4</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 + (</a:t>
            </a:r>
            <a:r>
              <a:rPr lang="ja-JP" altLang="en-US" dirty="0">
                <a:solidFill>
                  <a:schemeClr val="dk1"/>
                </a:solidFill>
              </a:rPr>
              <a:t>幼児</a:t>
            </a:r>
            <a:r>
              <a:rPr lang="en-US" altLang="ja-JP" dirty="0">
                <a:solidFill>
                  <a:schemeClr val="dk1"/>
                </a:solidFill>
              </a:rPr>
              <a:t>10</a:t>
            </a:r>
            <a:r>
              <a:rPr lang="en-US" altLang="ja-JP" sz="1400" dirty="0">
                <a:solidFill>
                  <a:schemeClr val="dk1"/>
                </a:solidFill>
                <a:latin typeface="Arial"/>
                <a:ea typeface="Arial"/>
                <a:cs typeface="Arial"/>
                <a:sym typeface="Arial"/>
              </a:rPr>
              <a:t>,700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×50%×1</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　＝　</a:t>
            </a:r>
            <a:r>
              <a:rPr lang="en-US" altLang="ja-JP" sz="1400" dirty="0">
                <a:solidFill>
                  <a:schemeClr val="dk1"/>
                </a:solidFill>
                <a:latin typeface="Arial"/>
                <a:ea typeface="Arial"/>
                <a:cs typeface="Arial"/>
                <a:sym typeface="Arial"/>
              </a:rPr>
              <a:t>48,150</a:t>
            </a:r>
            <a:r>
              <a:rPr lang="ja-JP" altLang="en-US" sz="1400" dirty="0">
                <a:solidFill>
                  <a:schemeClr val="dk1"/>
                </a:solidFill>
                <a:latin typeface="Arial"/>
                <a:ea typeface="Arial"/>
                <a:cs typeface="Arial"/>
                <a:sym typeface="Arial"/>
              </a:rPr>
              <a:t>円</a:t>
            </a:r>
          </a:p>
          <a:p>
            <a:pPr marL="0" marR="0" lvl="0" indent="0" algn="l" rtl="0">
              <a:spcBef>
                <a:spcPts val="0"/>
              </a:spcBef>
              <a:spcAft>
                <a:spcPts val="0"/>
              </a:spcAft>
              <a:buNone/>
            </a:pPr>
            <a:endParaRPr sz="1800" u="sng"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7"/>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02" name="Google Shape;502;p2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03" name="Google Shape;503;p2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04" name="Google Shape;50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22</a:t>
            </a:fld>
            <a:endParaRPr/>
          </a:p>
        </p:txBody>
      </p:sp>
      <p:sp>
        <p:nvSpPr>
          <p:cNvPr id="505" name="Google Shape;50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506" name="Google Shape;506;p27"/>
          <p:cNvPicPr preferRelativeResize="0"/>
          <p:nvPr/>
        </p:nvPicPr>
        <p:blipFill rotWithShape="1">
          <a:blip r:embed="rId5">
            <a:alphaModFix/>
          </a:blip>
          <a:srcRect/>
          <a:stretch/>
        </p:blipFill>
        <p:spPr>
          <a:xfrm>
            <a:off x="1157681" y="622446"/>
            <a:ext cx="4480000" cy="2520000"/>
          </a:xfrm>
          <a:prstGeom prst="rect">
            <a:avLst/>
          </a:prstGeom>
          <a:noFill/>
          <a:ln>
            <a:noFill/>
          </a:ln>
        </p:spPr>
      </p:pic>
      <p:pic>
        <p:nvPicPr>
          <p:cNvPr id="507" name="Google Shape;507;p27"/>
          <p:cNvPicPr preferRelativeResize="0"/>
          <p:nvPr/>
        </p:nvPicPr>
        <p:blipFill rotWithShape="1">
          <a:blip r:embed="rId6">
            <a:alphaModFix/>
          </a:blip>
          <a:srcRect/>
          <a:stretch/>
        </p:blipFill>
        <p:spPr>
          <a:xfrm>
            <a:off x="6567152" y="3506485"/>
            <a:ext cx="4480000" cy="2520000"/>
          </a:xfrm>
          <a:prstGeom prst="rect">
            <a:avLst/>
          </a:prstGeom>
          <a:noFill/>
          <a:ln>
            <a:noFill/>
          </a:ln>
        </p:spPr>
      </p:pic>
      <p:pic>
        <p:nvPicPr>
          <p:cNvPr id="508" name="Google Shape;508;p27"/>
          <p:cNvPicPr preferRelativeResize="0"/>
          <p:nvPr/>
        </p:nvPicPr>
        <p:blipFill rotWithShape="1">
          <a:blip r:embed="rId7">
            <a:alphaModFix/>
          </a:blip>
          <a:srcRect/>
          <a:stretch/>
        </p:blipFill>
        <p:spPr>
          <a:xfrm>
            <a:off x="6567152" y="656621"/>
            <a:ext cx="4467167" cy="2520000"/>
          </a:xfrm>
          <a:prstGeom prst="rect">
            <a:avLst/>
          </a:prstGeom>
          <a:noFill/>
          <a:ln>
            <a:noFill/>
          </a:ln>
        </p:spPr>
      </p:pic>
      <p:pic>
        <p:nvPicPr>
          <p:cNvPr id="509" name="Google Shape;509;p27"/>
          <p:cNvPicPr preferRelativeResize="0"/>
          <p:nvPr/>
        </p:nvPicPr>
        <p:blipFill rotWithShape="1">
          <a:blip r:embed="rId8">
            <a:alphaModFix/>
          </a:blip>
          <a:srcRect/>
          <a:stretch/>
        </p:blipFill>
        <p:spPr>
          <a:xfrm>
            <a:off x="1162348" y="3506485"/>
            <a:ext cx="4475333" cy="2520000"/>
          </a:xfrm>
          <a:prstGeom prst="rect">
            <a:avLst/>
          </a:prstGeom>
          <a:noFill/>
          <a:ln>
            <a:noFill/>
          </a:ln>
        </p:spPr>
      </p:pic>
      <p:sp>
        <p:nvSpPr>
          <p:cNvPr id="510" name="Google Shape;510;p27"/>
          <p:cNvSpPr txBox="1"/>
          <p:nvPr/>
        </p:nvSpPr>
        <p:spPr>
          <a:xfrm>
            <a:off x="2317898" y="3121223"/>
            <a:ext cx="21595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ホテルブラッシュアップ</a:t>
            </a:r>
            <a:endParaRPr/>
          </a:p>
        </p:txBody>
      </p:sp>
      <p:sp>
        <p:nvSpPr>
          <p:cNvPr id="511" name="Google Shape;511;p27"/>
          <p:cNvSpPr txBox="1"/>
          <p:nvPr/>
        </p:nvSpPr>
        <p:spPr>
          <a:xfrm>
            <a:off x="7575885" y="3126186"/>
            <a:ext cx="246253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ブルーベリーロッジAタイプ</a:t>
            </a:r>
            <a:endParaRPr/>
          </a:p>
        </p:txBody>
      </p:sp>
      <p:sp>
        <p:nvSpPr>
          <p:cNvPr id="512" name="Google Shape;512;p27"/>
          <p:cNvSpPr txBox="1"/>
          <p:nvPr/>
        </p:nvSpPr>
        <p:spPr>
          <a:xfrm>
            <a:off x="2164811" y="6011273"/>
            <a:ext cx="24657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ブルーベリーロッジBタイプ</a:t>
            </a:r>
            <a:endParaRPr/>
          </a:p>
        </p:txBody>
      </p:sp>
      <p:sp>
        <p:nvSpPr>
          <p:cNvPr id="513" name="Google Shape;513;p27"/>
          <p:cNvSpPr txBox="1"/>
          <p:nvPr/>
        </p:nvSpPr>
        <p:spPr>
          <a:xfrm>
            <a:off x="7906905" y="6000340"/>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スローハウスヴィラ</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19" name="Google Shape;519;p2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20" name="Google Shape;520;p2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21" name="Google Shape;52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23</a:t>
            </a:fld>
            <a:endParaRPr/>
          </a:p>
        </p:txBody>
      </p:sp>
      <p:sp>
        <p:nvSpPr>
          <p:cNvPr id="522" name="Google Shape;52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23" name="Google Shape;523;p28"/>
          <p:cNvSpPr txBox="1"/>
          <p:nvPr/>
        </p:nvSpPr>
        <p:spPr>
          <a:xfrm>
            <a:off x="2634143" y="3119126"/>
            <a:ext cx="12618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朝食イメージ</a:t>
            </a:r>
            <a:endParaRPr/>
          </a:p>
        </p:txBody>
      </p:sp>
      <p:sp>
        <p:nvSpPr>
          <p:cNvPr id="524" name="Google Shape;524;p28"/>
          <p:cNvSpPr txBox="1"/>
          <p:nvPr/>
        </p:nvSpPr>
        <p:spPr>
          <a:xfrm>
            <a:off x="7744633" y="3064688"/>
            <a:ext cx="27719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昼食イメージ(GKB-fu焼肉弁当)</a:t>
            </a:r>
            <a:endParaRPr sz="1400" b="1">
              <a:solidFill>
                <a:schemeClr val="dk1"/>
              </a:solidFill>
              <a:latin typeface="Arial"/>
              <a:ea typeface="Arial"/>
              <a:cs typeface="Arial"/>
              <a:sym typeface="Arial"/>
            </a:endParaRPr>
          </a:p>
        </p:txBody>
      </p:sp>
      <p:sp>
        <p:nvSpPr>
          <p:cNvPr id="525" name="Google Shape;525;p28"/>
          <p:cNvSpPr txBox="1"/>
          <p:nvPr/>
        </p:nvSpPr>
        <p:spPr>
          <a:xfrm>
            <a:off x="1516408" y="6040533"/>
            <a:ext cx="3560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夕食イメージ(バイキングレストラン麦畑)</a:t>
            </a:r>
            <a:endParaRPr sz="1400" b="1">
              <a:solidFill>
                <a:schemeClr val="dk1"/>
              </a:solidFill>
              <a:latin typeface="Arial"/>
              <a:ea typeface="Arial"/>
              <a:cs typeface="Arial"/>
              <a:sym typeface="Arial"/>
            </a:endParaRPr>
          </a:p>
        </p:txBody>
      </p:sp>
      <p:sp>
        <p:nvSpPr>
          <p:cNvPr id="526" name="Google Shape;526;p28"/>
          <p:cNvSpPr txBox="1"/>
          <p:nvPr/>
        </p:nvSpPr>
        <p:spPr>
          <a:xfrm>
            <a:off x="7178608" y="6017697"/>
            <a:ext cx="35012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おつまみ夕食イメージ(レストランALPS)</a:t>
            </a:r>
            <a:endParaRPr sz="1400" b="1">
              <a:solidFill>
                <a:schemeClr val="dk1"/>
              </a:solidFill>
              <a:latin typeface="Arial"/>
              <a:ea typeface="Arial"/>
              <a:cs typeface="Arial"/>
              <a:sym typeface="Arial"/>
            </a:endParaRPr>
          </a:p>
        </p:txBody>
      </p:sp>
      <p:pic>
        <p:nvPicPr>
          <p:cNvPr id="527" name="Google Shape;527;p28"/>
          <p:cNvPicPr preferRelativeResize="0"/>
          <p:nvPr/>
        </p:nvPicPr>
        <p:blipFill rotWithShape="1">
          <a:blip r:embed="rId5">
            <a:alphaModFix/>
          </a:blip>
          <a:srcRect/>
          <a:stretch/>
        </p:blipFill>
        <p:spPr>
          <a:xfrm>
            <a:off x="1025085" y="579248"/>
            <a:ext cx="4480000" cy="2520000"/>
          </a:xfrm>
          <a:prstGeom prst="rect">
            <a:avLst/>
          </a:prstGeom>
          <a:noFill/>
          <a:ln>
            <a:noFill/>
          </a:ln>
        </p:spPr>
      </p:pic>
      <p:pic>
        <p:nvPicPr>
          <p:cNvPr id="528" name="Google Shape;528;p28"/>
          <p:cNvPicPr preferRelativeResize="0"/>
          <p:nvPr/>
        </p:nvPicPr>
        <p:blipFill rotWithShape="1">
          <a:blip r:embed="rId6">
            <a:alphaModFix/>
          </a:blip>
          <a:srcRect/>
          <a:stretch/>
        </p:blipFill>
        <p:spPr>
          <a:xfrm>
            <a:off x="1025085" y="3485375"/>
            <a:ext cx="4480000" cy="2520000"/>
          </a:xfrm>
          <a:prstGeom prst="rect">
            <a:avLst/>
          </a:prstGeom>
          <a:noFill/>
          <a:ln>
            <a:noFill/>
          </a:ln>
        </p:spPr>
      </p:pic>
      <p:pic>
        <p:nvPicPr>
          <p:cNvPr id="529" name="Google Shape;529;p28"/>
          <p:cNvPicPr preferRelativeResize="0"/>
          <p:nvPr/>
        </p:nvPicPr>
        <p:blipFill rotWithShape="1">
          <a:blip r:embed="rId7">
            <a:alphaModFix/>
          </a:blip>
          <a:srcRect/>
          <a:stretch/>
        </p:blipFill>
        <p:spPr>
          <a:xfrm>
            <a:off x="6691582" y="3493415"/>
            <a:ext cx="4475333" cy="2520000"/>
          </a:xfrm>
          <a:prstGeom prst="rect">
            <a:avLst/>
          </a:prstGeom>
          <a:noFill/>
          <a:ln>
            <a:noFill/>
          </a:ln>
        </p:spPr>
      </p:pic>
      <p:pic>
        <p:nvPicPr>
          <p:cNvPr id="530" name="Google Shape;530;p28"/>
          <p:cNvPicPr preferRelativeResize="0"/>
          <p:nvPr/>
        </p:nvPicPr>
        <p:blipFill rotWithShape="1">
          <a:blip r:embed="rId8">
            <a:alphaModFix/>
          </a:blip>
          <a:srcRect/>
          <a:stretch/>
        </p:blipFill>
        <p:spPr>
          <a:xfrm>
            <a:off x="7127101" y="527109"/>
            <a:ext cx="3552787" cy="252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9"/>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36" name="Google Shape;536;p2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37" name="Google Shape;537;p2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38" name="Google Shape;53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24</a:t>
            </a:fld>
            <a:endParaRPr/>
          </a:p>
        </p:txBody>
      </p:sp>
      <p:sp>
        <p:nvSpPr>
          <p:cNvPr id="539" name="Google Shape;539;p29"/>
          <p:cNvSpPr txBox="1">
            <a:spLocks noGrp="1"/>
          </p:cNvSpPr>
          <p:nvPr>
            <p:ph type="ftr" idx="11"/>
          </p:nvPr>
        </p:nvSpPr>
        <p:spPr>
          <a:xfrm>
            <a:off x="4038600" y="645172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40" name="Google Shape;540;p29"/>
          <p:cNvSpPr txBox="1"/>
          <p:nvPr/>
        </p:nvSpPr>
        <p:spPr>
          <a:xfrm>
            <a:off x="667451" y="545500"/>
            <a:ext cx="10027200" cy="5786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chemeClr val="dk1"/>
                </a:solidFill>
                <a:latin typeface="Arial"/>
                <a:ea typeface="Arial"/>
                <a:cs typeface="Arial"/>
                <a:sym typeface="Arial"/>
              </a:rPr>
              <a:t>■宿泊プランに関するよくあるご質問</a:t>
            </a:r>
            <a:r>
              <a:rPr lang="ja-JP" sz="1600" b="1" dirty="0">
                <a:solidFill>
                  <a:schemeClr val="dk1"/>
                </a:solidFill>
              </a:rPr>
              <a:t>、注意事項</a:t>
            </a:r>
            <a:endParaRPr sz="1600" b="1" dirty="0">
              <a:solidFill>
                <a:schemeClr val="dk1"/>
              </a:solidFill>
            </a:endParaRPr>
          </a:p>
          <a:p>
            <a:pPr marL="0" marR="0" lvl="0" indent="0" algn="l" rtl="0">
              <a:spcBef>
                <a:spcPts val="0"/>
              </a:spcBef>
              <a:spcAft>
                <a:spcPts val="0"/>
              </a:spcAft>
              <a:buNone/>
            </a:pPr>
            <a:r>
              <a:rPr lang="ja-JP" sz="1600" b="1" dirty="0">
                <a:solidFill>
                  <a:srgbClr val="FF0000"/>
                </a:solidFill>
              </a:rPr>
              <a:t>　</a:t>
            </a:r>
            <a:r>
              <a:rPr lang="ja-JP" b="1" dirty="0">
                <a:solidFill>
                  <a:srgbClr val="FF0000"/>
                </a:solidFill>
              </a:rPr>
              <a:t>※宿泊施設には限りが御座います。予め用意している部屋数を越えた予約を頂いた際は先着順でのご案内となります。</a:t>
            </a:r>
            <a:endParaRPr lang="en-US" altLang="ja-JP" b="1" dirty="0">
              <a:solidFill>
                <a:srgbClr val="FF0000"/>
              </a:solidFill>
            </a:endParaRPr>
          </a:p>
          <a:p>
            <a:pPr marL="0" marR="0" lvl="0" indent="0" algn="l" rtl="0">
              <a:spcBef>
                <a:spcPts val="0"/>
              </a:spcBef>
              <a:spcAft>
                <a:spcPts val="0"/>
              </a:spcAft>
              <a:buNone/>
            </a:pP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Q1. 専用宿泊プランの利用又は、時之栖内に宿泊することが出展の条件ですか？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A2. </a:t>
            </a:r>
            <a:r>
              <a:rPr lang="ja-JP" altLang="en-US" sz="1400" b="1" dirty="0">
                <a:solidFill>
                  <a:srgbClr val="FF0000"/>
                </a:solidFill>
                <a:latin typeface="Arial"/>
                <a:ea typeface="Arial"/>
                <a:cs typeface="Arial"/>
                <a:sym typeface="Arial"/>
              </a:rPr>
              <a:t>宿泊は必須ではありませんが、募集定員を超過する場合は、宿泊予定のある企業・団体・個人を優先させて</a:t>
            </a:r>
            <a:endParaRPr lang="en-US" altLang="ja-JP"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b="1" dirty="0">
                <a:solidFill>
                  <a:srgbClr val="FF0000"/>
                </a:solidFill>
              </a:rPr>
              <a:t>　　頂きます。なお、御殿場近隣にお住まいで宿泊が不要な場合は別途考慮させて頂きます。</a:t>
            </a:r>
            <a:endParaRPr lang="en-US" altLang="ja-JP" b="1" dirty="0">
              <a:solidFill>
                <a:srgbClr val="FF0000"/>
              </a:solidFill>
            </a:endParaRPr>
          </a:p>
          <a:p>
            <a:pPr marL="0" marR="0" lvl="0" indent="0" algn="l" rtl="0">
              <a:spcBef>
                <a:spcPts val="0"/>
              </a:spcBef>
              <a:spcAft>
                <a:spcPts val="0"/>
              </a:spcAft>
              <a:buNone/>
            </a:pPr>
            <a:endParaRPr sz="1400" b="1"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Q2. 他の宿泊施設を予約することは可能ですか？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A2.</a:t>
            </a:r>
            <a:r>
              <a:rPr lang="ja-JP" altLang="en-US" sz="1400" b="1" dirty="0">
                <a:solidFill>
                  <a:srgbClr val="FF0000"/>
                </a:solidFill>
                <a:latin typeface="Arial"/>
                <a:ea typeface="Arial"/>
                <a:cs typeface="Arial"/>
                <a:sym typeface="Arial"/>
              </a:rPr>
              <a:t>専用宿泊プランは提示施設のみです。他施設のご利用は、弊社ホームページよりご自身でのご予約が必要となります。</a:t>
            </a:r>
          </a:p>
          <a:p>
            <a:pPr marL="0" marR="0" lvl="0" indent="0" algn="l" rtl="0">
              <a:spcBef>
                <a:spcPts val="0"/>
              </a:spcBef>
              <a:spcAft>
                <a:spcPts val="0"/>
              </a:spcAft>
              <a:buNone/>
            </a:pPr>
            <a:endParaRPr lang="en-US" altLang="ja-JP"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Q3. 食事なし(素泊まり等)とすることはできます？</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A3. 専用宿泊プランはお食事を指定させて頂いております。</a:t>
            </a:r>
            <a:endParaRPr lang="en-US" altLang="ja-JP" sz="1400" b="1" dirty="0">
              <a:solidFill>
                <a:srgbClr val="FF0000"/>
              </a:solidFill>
              <a:latin typeface="Arial"/>
              <a:ea typeface="Arial"/>
              <a:cs typeface="Arial"/>
              <a:sym typeface="Arial"/>
            </a:endParaRPr>
          </a:p>
          <a:p>
            <a:pPr marL="0" marR="0" lvl="0" indent="0" algn="l" rtl="0">
              <a:spcBef>
                <a:spcPts val="0"/>
              </a:spcBef>
              <a:spcAft>
                <a:spcPts val="0"/>
              </a:spcAft>
              <a:buNone/>
            </a:pPr>
            <a:endParaRPr lang="en-US" altLang="ja-JP"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Ｑ4. </a:t>
            </a:r>
            <a:r>
              <a:rPr lang="en-US" altLang="ja-JP" b="1" u="sng" dirty="0">
                <a:solidFill>
                  <a:schemeClr val="dk1"/>
                </a:solidFill>
              </a:rPr>
              <a:t>9/11</a:t>
            </a:r>
            <a:r>
              <a:rPr lang="ja-JP" sz="1400" b="1" u="sng" dirty="0">
                <a:solidFill>
                  <a:schemeClr val="dk1"/>
                </a:solidFill>
                <a:latin typeface="Arial"/>
                <a:ea typeface="Arial"/>
                <a:cs typeface="Arial"/>
                <a:sym typeface="Arial"/>
              </a:rPr>
              <a:t>(金)の到着が遅くなってしまうのですが、チェックイン・夕食の受け取りは何時まで可能ですか？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b="1" dirty="0">
                <a:solidFill>
                  <a:srgbClr val="FF0000"/>
                </a:solidFill>
              </a:rPr>
              <a:t>A</a:t>
            </a:r>
            <a:r>
              <a:rPr lang="ja-JP" sz="1400" b="1" dirty="0">
                <a:solidFill>
                  <a:srgbClr val="FF0000"/>
                </a:solidFill>
                <a:latin typeface="Arial"/>
                <a:ea typeface="Arial"/>
                <a:cs typeface="Arial"/>
                <a:sym typeface="Arial"/>
              </a:rPr>
              <a:t>4. 夕食の受け取りは23時までとなります。やむを得ず、23時以降のチェックインとなってしまう場合は</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　　柔軟に対応致しますので、ボードゲーム大祭実行委員会までご連絡ください。</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Ｑ5. </a:t>
            </a:r>
            <a:r>
              <a:rPr lang="en-US" altLang="ja-JP" sz="1400" b="1" u="sng" dirty="0">
                <a:solidFill>
                  <a:schemeClr val="dk1"/>
                </a:solidFill>
                <a:latin typeface="Arial"/>
                <a:ea typeface="Arial"/>
                <a:cs typeface="Arial"/>
                <a:sym typeface="Arial"/>
              </a:rPr>
              <a:t>9/13</a:t>
            </a:r>
            <a:r>
              <a:rPr lang="ja-JP" sz="1400" b="1" u="sng" dirty="0">
                <a:solidFill>
                  <a:schemeClr val="dk1"/>
                </a:solidFill>
                <a:latin typeface="Arial"/>
                <a:ea typeface="Arial"/>
                <a:cs typeface="Arial"/>
                <a:sym typeface="Arial"/>
              </a:rPr>
              <a:t>(日)のチェックアウト後、手荷物を預かってもらうことはできますか？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Ａ5. 手荷物のお預かりはお断りしております。園内のコインロッカーなどをご使用願います。</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Ｑ6. レイトチェックアウトは可能ですか？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Ａ6. ご予約状況により、追加料金を頂くことで</a:t>
            </a:r>
            <a:r>
              <a:rPr lang="ja-JP" altLang="en-US" sz="1400" b="1" dirty="0">
                <a:solidFill>
                  <a:srgbClr val="FF0000"/>
                </a:solidFill>
                <a:latin typeface="Arial"/>
                <a:ea typeface="Arial"/>
                <a:cs typeface="Arial"/>
                <a:sym typeface="Arial"/>
              </a:rPr>
              <a:t>対応</a:t>
            </a:r>
            <a:r>
              <a:rPr lang="ja-JP" sz="1400" b="1" dirty="0">
                <a:solidFill>
                  <a:srgbClr val="FF0000"/>
                </a:solidFill>
                <a:latin typeface="Arial"/>
                <a:ea typeface="Arial"/>
                <a:cs typeface="Arial"/>
                <a:sym typeface="Arial"/>
              </a:rPr>
              <a:t>可能な場合もございます。ご希望の方は個別にご連絡ください。</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Ｑ7. イベント終了後の</a:t>
            </a:r>
            <a:r>
              <a:rPr lang="en-US" altLang="ja-JP" b="1" u="sng" dirty="0">
                <a:solidFill>
                  <a:schemeClr val="dk1"/>
                </a:solidFill>
              </a:rPr>
              <a:t>9/13</a:t>
            </a:r>
            <a:r>
              <a:rPr lang="ja-JP" sz="1400" b="1" u="sng" dirty="0">
                <a:solidFill>
                  <a:schemeClr val="dk1"/>
                </a:solidFill>
                <a:latin typeface="Arial"/>
                <a:ea typeface="Arial"/>
                <a:cs typeface="Arial"/>
                <a:sym typeface="Arial"/>
              </a:rPr>
              <a:t>(日)に宿泊することは可能ですか？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Ａ7. 後泊プランのご用意はございません。ご希望の方は個別にご案内致しますのでご相談ください。</a:t>
            </a:r>
            <a:endParaRPr sz="1400" dirty="0">
              <a:solidFill>
                <a:srgbClr val="FF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txBox="1"/>
          <p:nvPr/>
        </p:nvSpPr>
        <p:spPr>
          <a:xfrm>
            <a:off x="201336" y="176169"/>
            <a:ext cx="316330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rPr>
              <a:t>7</a:t>
            </a:r>
            <a:r>
              <a:rPr lang="ja-JP" sz="1800" b="1" dirty="0">
                <a:solidFill>
                  <a:schemeClr val="dk1"/>
                </a:solidFill>
                <a:latin typeface="Arial"/>
                <a:ea typeface="Arial"/>
                <a:cs typeface="Arial"/>
                <a:sym typeface="Arial"/>
              </a:rPr>
              <a:t>　</a:t>
            </a:r>
            <a:r>
              <a:rPr lang="en-US" altLang="ja-JP" sz="1800" b="1" u="sng" dirty="0">
                <a:solidFill>
                  <a:schemeClr val="dk1"/>
                </a:solidFill>
                <a:latin typeface="Arial"/>
                <a:ea typeface="Arial"/>
                <a:cs typeface="Arial"/>
                <a:sym typeface="Arial"/>
              </a:rPr>
              <a:t>2026</a:t>
            </a:r>
            <a:r>
              <a:rPr lang="ja-JP" altLang="en-US" sz="1800" b="1" u="sng" dirty="0">
                <a:solidFill>
                  <a:schemeClr val="dk1"/>
                </a:solidFill>
                <a:latin typeface="Arial"/>
                <a:ea typeface="Arial"/>
                <a:cs typeface="Arial"/>
                <a:sym typeface="Arial"/>
              </a:rPr>
              <a:t>年</a:t>
            </a:r>
            <a:r>
              <a:rPr lang="ja-JP" sz="1800" b="1" u="sng" dirty="0">
                <a:solidFill>
                  <a:schemeClr val="dk1"/>
                </a:solidFill>
                <a:latin typeface="Arial Black"/>
                <a:ea typeface="Arial Black"/>
                <a:cs typeface="Arial Black"/>
                <a:sym typeface="Arial Black"/>
              </a:rPr>
              <a:t>スケジュール</a:t>
            </a:r>
            <a:endParaRPr sz="1800" b="1" u="sng" dirty="0">
              <a:solidFill>
                <a:schemeClr val="dk1"/>
              </a:solidFill>
              <a:latin typeface="Arial Black"/>
              <a:ea typeface="Arial Black"/>
              <a:cs typeface="Arial Black"/>
              <a:sym typeface="Arial Black"/>
            </a:endParaRPr>
          </a:p>
        </p:txBody>
      </p:sp>
      <p:pic>
        <p:nvPicPr>
          <p:cNvPr id="546" name="Google Shape;546;p3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47" name="Google Shape;547;p30"/>
          <p:cNvPicPr preferRelativeResize="0"/>
          <p:nvPr/>
        </p:nvPicPr>
        <p:blipFill rotWithShape="1">
          <a:blip r:embed="rId4">
            <a:alphaModFix/>
          </a:blip>
          <a:srcRect/>
          <a:stretch/>
        </p:blipFill>
        <p:spPr>
          <a:xfrm>
            <a:off x="11658578" y="82446"/>
            <a:ext cx="499866" cy="540000"/>
          </a:xfrm>
          <a:prstGeom prst="rect">
            <a:avLst/>
          </a:prstGeom>
          <a:noFill/>
          <a:ln>
            <a:noFill/>
          </a:ln>
        </p:spPr>
      </p:pic>
      <p:graphicFrame>
        <p:nvGraphicFramePr>
          <p:cNvPr id="548" name="Google Shape;548;p30"/>
          <p:cNvGraphicFramePr/>
          <p:nvPr>
            <p:extLst>
              <p:ext uri="{D42A27DB-BD31-4B8C-83A1-F6EECF244321}">
                <p14:modId xmlns:p14="http://schemas.microsoft.com/office/powerpoint/2010/main" val="1294475749"/>
              </p:ext>
            </p:extLst>
          </p:nvPr>
        </p:nvGraphicFramePr>
        <p:xfrm>
          <a:off x="160462" y="559489"/>
          <a:ext cx="11871075" cy="6232100"/>
        </p:xfrm>
        <a:graphic>
          <a:graphicData uri="http://schemas.openxmlformats.org/drawingml/2006/table">
            <a:tbl>
              <a:tblPr firstRow="1" bandRow="1">
                <a:noFill/>
                <a:tableStyleId>{F9F0EDB2-FAA0-4DCF-A7A1-4B582E8768E1}</a:tableStyleId>
              </a:tblPr>
              <a:tblGrid>
                <a:gridCol w="1792075">
                  <a:extLst>
                    <a:ext uri="{9D8B030D-6E8A-4147-A177-3AD203B41FA5}">
                      <a16:colId xmlns:a16="http://schemas.microsoft.com/office/drawing/2014/main" val="20000"/>
                    </a:ext>
                  </a:extLst>
                </a:gridCol>
                <a:gridCol w="1259875">
                  <a:extLst>
                    <a:ext uri="{9D8B030D-6E8A-4147-A177-3AD203B41FA5}">
                      <a16:colId xmlns:a16="http://schemas.microsoft.com/office/drawing/2014/main" val="20001"/>
                    </a:ext>
                  </a:extLst>
                </a:gridCol>
                <a:gridCol w="1259875">
                  <a:extLst>
                    <a:ext uri="{9D8B030D-6E8A-4147-A177-3AD203B41FA5}">
                      <a16:colId xmlns:a16="http://schemas.microsoft.com/office/drawing/2014/main" val="20002"/>
                    </a:ext>
                  </a:extLst>
                </a:gridCol>
                <a:gridCol w="1259875">
                  <a:extLst>
                    <a:ext uri="{9D8B030D-6E8A-4147-A177-3AD203B41FA5}">
                      <a16:colId xmlns:a16="http://schemas.microsoft.com/office/drawing/2014/main" val="20003"/>
                    </a:ext>
                  </a:extLst>
                </a:gridCol>
                <a:gridCol w="1259875">
                  <a:extLst>
                    <a:ext uri="{9D8B030D-6E8A-4147-A177-3AD203B41FA5}">
                      <a16:colId xmlns:a16="http://schemas.microsoft.com/office/drawing/2014/main" val="20004"/>
                    </a:ext>
                  </a:extLst>
                </a:gridCol>
                <a:gridCol w="1259875">
                  <a:extLst>
                    <a:ext uri="{9D8B030D-6E8A-4147-A177-3AD203B41FA5}">
                      <a16:colId xmlns:a16="http://schemas.microsoft.com/office/drawing/2014/main" val="20005"/>
                    </a:ext>
                  </a:extLst>
                </a:gridCol>
                <a:gridCol w="1259875">
                  <a:extLst>
                    <a:ext uri="{9D8B030D-6E8A-4147-A177-3AD203B41FA5}">
                      <a16:colId xmlns:a16="http://schemas.microsoft.com/office/drawing/2014/main" val="20006"/>
                    </a:ext>
                  </a:extLst>
                </a:gridCol>
                <a:gridCol w="1259875">
                  <a:extLst>
                    <a:ext uri="{9D8B030D-6E8A-4147-A177-3AD203B41FA5}">
                      <a16:colId xmlns:a16="http://schemas.microsoft.com/office/drawing/2014/main" val="20007"/>
                    </a:ext>
                  </a:extLst>
                </a:gridCol>
                <a:gridCol w="1259875">
                  <a:extLst>
                    <a:ext uri="{9D8B030D-6E8A-4147-A177-3AD203B41FA5}">
                      <a16:colId xmlns:a16="http://schemas.microsoft.com/office/drawing/2014/main" val="20008"/>
                    </a:ext>
                  </a:extLst>
                </a:gridCol>
              </a:tblGrid>
              <a:tr h="400100">
                <a:tc>
                  <a:txBody>
                    <a:bodyPr/>
                    <a:lstStyle/>
                    <a:p>
                      <a:pPr marL="0" marR="0" lvl="0" indent="0" algn="l" rtl="0">
                        <a:spcBef>
                          <a:spcPts val="0"/>
                        </a:spcBef>
                        <a:spcAft>
                          <a:spcPts val="0"/>
                        </a:spcAft>
                        <a:buNone/>
                      </a:pPr>
                      <a:endParaRPr sz="1800" dirty="0"/>
                    </a:p>
                  </a:txBody>
                  <a:tcPr marL="85725" marR="85725" marT="42875" marB="42875" anchor="ctr"/>
                </a:tc>
                <a:tc>
                  <a:txBody>
                    <a:bodyPr/>
                    <a:lstStyle/>
                    <a:p>
                      <a:pPr marL="0" marR="0" lvl="0" indent="0" algn="ctr" rtl="0">
                        <a:spcBef>
                          <a:spcPts val="0"/>
                        </a:spcBef>
                        <a:spcAft>
                          <a:spcPts val="0"/>
                        </a:spcAft>
                        <a:buNone/>
                      </a:pPr>
                      <a:r>
                        <a:rPr lang="ja-JP" sz="1100"/>
                        <a:t>3月</a:t>
                      </a:r>
                      <a:endParaRPr/>
                    </a:p>
                  </a:txBody>
                  <a:tcPr marL="85725" marR="85725" marT="42875" marB="42875" anchor="ctr"/>
                </a:tc>
                <a:tc>
                  <a:txBody>
                    <a:bodyPr/>
                    <a:lstStyle/>
                    <a:p>
                      <a:pPr marL="0" marR="0" lvl="0" indent="0" algn="ctr" rtl="0">
                        <a:spcBef>
                          <a:spcPts val="0"/>
                        </a:spcBef>
                        <a:spcAft>
                          <a:spcPts val="0"/>
                        </a:spcAft>
                        <a:buNone/>
                      </a:pPr>
                      <a:r>
                        <a:rPr lang="ja-JP" sz="1100"/>
                        <a:t>4月</a:t>
                      </a:r>
                      <a:endParaRPr/>
                    </a:p>
                  </a:txBody>
                  <a:tcPr marL="85725" marR="85725" marT="42875" marB="42875" anchor="ctr"/>
                </a:tc>
                <a:tc>
                  <a:txBody>
                    <a:bodyPr/>
                    <a:lstStyle/>
                    <a:p>
                      <a:pPr marL="0" marR="0" lvl="0" indent="0" algn="ctr" rtl="0">
                        <a:spcBef>
                          <a:spcPts val="0"/>
                        </a:spcBef>
                        <a:spcAft>
                          <a:spcPts val="0"/>
                        </a:spcAft>
                        <a:buNone/>
                      </a:pPr>
                      <a:r>
                        <a:rPr lang="ja-JP" sz="1100"/>
                        <a:t>5月</a:t>
                      </a:r>
                      <a:endParaRPr/>
                    </a:p>
                  </a:txBody>
                  <a:tcPr marL="85725" marR="85725" marT="42875" marB="42875" anchor="ctr"/>
                </a:tc>
                <a:tc>
                  <a:txBody>
                    <a:bodyPr/>
                    <a:lstStyle/>
                    <a:p>
                      <a:pPr marL="0" marR="0" lvl="0" indent="0" algn="ctr" rtl="0">
                        <a:spcBef>
                          <a:spcPts val="0"/>
                        </a:spcBef>
                        <a:spcAft>
                          <a:spcPts val="0"/>
                        </a:spcAft>
                        <a:buNone/>
                      </a:pPr>
                      <a:r>
                        <a:rPr lang="ja-JP" sz="1100"/>
                        <a:t>6月</a:t>
                      </a:r>
                      <a:endParaRPr/>
                    </a:p>
                  </a:txBody>
                  <a:tcPr marL="85725" marR="85725" marT="42875" marB="42875" anchor="ctr"/>
                </a:tc>
                <a:tc>
                  <a:txBody>
                    <a:bodyPr/>
                    <a:lstStyle/>
                    <a:p>
                      <a:pPr marL="0" marR="0" lvl="0" indent="0" algn="ctr" rtl="0">
                        <a:spcBef>
                          <a:spcPts val="0"/>
                        </a:spcBef>
                        <a:spcAft>
                          <a:spcPts val="0"/>
                        </a:spcAft>
                        <a:buNone/>
                      </a:pPr>
                      <a:r>
                        <a:rPr lang="ja-JP" sz="1100"/>
                        <a:t>7月</a:t>
                      </a:r>
                      <a:endParaRPr/>
                    </a:p>
                  </a:txBody>
                  <a:tcPr marL="85725" marR="85725" marT="42875" marB="42875" anchor="ctr"/>
                </a:tc>
                <a:tc>
                  <a:txBody>
                    <a:bodyPr/>
                    <a:lstStyle/>
                    <a:p>
                      <a:pPr marL="0" marR="0" lvl="0" indent="0" algn="ctr" rtl="0">
                        <a:spcBef>
                          <a:spcPts val="0"/>
                        </a:spcBef>
                        <a:spcAft>
                          <a:spcPts val="0"/>
                        </a:spcAft>
                        <a:buNone/>
                      </a:pPr>
                      <a:r>
                        <a:rPr lang="ja-JP" sz="1100"/>
                        <a:t>8月</a:t>
                      </a:r>
                      <a:endParaRPr/>
                    </a:p>
                  </a:txBody>
                  <a:tcPr marL="85725" marR="85725" marT="42875" marB="42875" anchor="ctr"/>
                </a:tc>
                <a:tc>
                  <a:txBody>
                    <a:bodyPr/>
                    <a:lstStyle/>
                    <a:p>
                      <a:pPr marL="0" marR="0" lvl="0" indent="0" algn="ctr" rtl="0">
                        <a:spcBef>
                          <a:spcPts val="0"/>
                        </a:spcBef>
                        <a:spcAft>
                          <a:spcPts val="0"/>
                        </a:spcAft>
                        <a:buNone/>
                      </a:pPr>
                      <a:r>
                        <a:rPr lang="ja-JP" sz="1100"/>
                        <a:t>9月</a:t>
                      </a:r>
                      <a:endParaRPr/>
                    </a:p>
                  </a:txBody>
                  <a:tcPr marL="85725" marR="85725" marT="42875" marB="42875" anchor="ctr"/>
                </a:tc>
                <a:tc>
                  <a:txBody>
                    <a:bodyPr/>
                    <a:lstStyle/>
                    <a:p>
                      <a:pPr marL="0" marR="0" lvl="0" indent="0" algn="ctr" rtl="0">
                        <a:spcBef>
                          <a:spcPts val="0"/>
                        </a:spcBef>
                        <a:spcAft>
                          <a:spcPts val="0"/>
                        </a:spcAft>
                        <a:buNone/>
                      </a:pPr>
                      <a:r>
                        <a:rPr lang="ja-JP" sz="1100"/>
                        <a:t>10月以降</a:t>
                      </a:r>
                      <a:endParaRPr/>
                    </a:p>
                  </a:txBody>
                  <a:tcPr marL="85725" marR="85725" marT="42875" marB="42875" anchor="ctr"/>
                </a:tc>
                <a:extLst>
                  <a:ext uri="{0D108BD9-81ED-4DB2-BD59-A6C34878D82A}">
                    <a16:rowId xmlns:a16="http://schemas.microsoft.com/office/drawing/2014/main" val="10000"/>
                  </a:ext>
                </a:extLst>
              </a:tr>
              <a:tr h="648000">
                <a:tc>
                  <a:txBody>
                    <a:bodyPr/>
                    <a:lstStyle/>
                    <a:p>
                      <a:pPr marL="0" marR="0" lvl="0" indent="0" algn="ctr" rtl="0">
                        <a:spcBef>
                          <a:spcPts val="0"/>
                        </a:spcBef>
                        <a:spcAft>
                          <a:spcPts val="0"/>
                        </a:spcAft>
                        <a:buNone/>
                      </a:pPr>
                      <a:r>
                        <a:rPr lang="ja-JP" sz="1200" dirty="0"/>
                        <a:t>概要案内</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1"/>
                  </a:ext>
                </a:extLst>
              </a:tr>
              <a:tr h="648000">
                <a:tc>
                  <a:txBody>
                    <a:bodyPr/>
                    <a:lstStyle/>
                    <a:p>
                      <a:pPr marL="0" marR="0" lvl="0" indent="0" algn="ctr" rtl="0">
                        <a:spcBef>
                          <a:spcPts val="0"/>
                        </a:spcBef>
                        <a:spcAft>
                          <a:spcPts val="0"/>
                        </a:spcAft>
                        <a:buNone/>
                      </a:pPr>
                      <a:r>
                        <a:rPr lang="ja-JP" sz="1200" dirty="0"/>
                        <a:t>出展者募集</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2"/>
                  </a:ext>
                </a:extLst>
              </a:tr>
              <a:tr h="648000">
                <a:tc>
                  <a:txBody>
                    <a:bodyPr/>
                    <a:lstStyle/>
                    <a:p>
                      <a:pPr marL="0" marR="0" lvl="0" indent="0" algn="ctr" rtl="0">
                        <a:spcBef>
                          <a:spcPts val="0"/>
                        </a:spcBef>
                        <a:spcAft>
                          <a:spcPts val="0"/>
                        </a:spcAft>
                        <a:buNone/>
                      </a:pPr>
                      <a:r>
                        <a:rPr lang="ja-JP" sz="1200" dirty="0"/>
                        <a:t>出展者決定・通知</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3"/>
                  </a:ext>
                </a:extLst>
              </a:tr>
              <a:tr h="648000">
                <a:tc>
                  <a:txBody>
                    <a:bodyPr/>
                    <a:lstStyle/>
                    <a:p>
                      <a:pPr marL="0" marR="0" lvl="0" indent="0" algn="ctr" rtl="0">
                        <a:spcBef>
                          <a:spcPts val="0"/>
                        </a:spcBef>
                        <a:spcAft>
                          <a:spcPts val="0"/>
                        </a:spcAft>
                        <a:buNone/>
                      </a:pPr>
                      <a:r>
                        <a:rPr lang="ja-JP" altLang="en-US" sz="1200" dirty="0"/>
                        <a:t>出展料のお振込み</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2935159240"/>
                  </a:ext>
                </a:extLst>
              </a:tr>
              <a:tr h="648000">
                <a:tc>
                  <a:txBody>
                    <a:bodyPr/>
                    <a:lstStyle/>
                    <a:p>
                      <a:pPr marL="0" marR="0" lvl="0" indent="0" algn="ctr" rtl="0">
                        <a:spcBef>
                          <a:spcPts val="0"/>
                        </a:spcBef>
                        <a:spcAft>
                          <a:spcPts val="0"/>
                        </a:spcAft>
                        <a:buNone/>
                      </a:pPr>
                      <a:r>
                        <a:rPr lang="ja-JP" altLang="en-US" sz="1200" dirty="0"/>
                        <a:t>ブースカット提出</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4"/>
                  </a:ext>
                </a:extLst>
              </a:tr>
              <a:tr h="648000">
                <a:tc>
                  <a:txBody>
                    <a:bodyPr/>
                    <a:lstStyle/>
                    <a:p>
                      <a:pPr marL="0" marR="0" lvl="0" indent="0" algn="ctr" rtl="0">
                        <a:spcBef>
                          <a:spcPts val="0"/>
                        </a:spcBef>
                        <a:spcAft>
                          <a:spcPts val="0"/>
                        </a:spcAft>
                        <a:buNone/>
                      </a:pPr>
                      <a:r>
                        <a:rPr lang="ja-JP" altLang="en-US" sz="1200" dirty="0"/>
                        <a:t>出展者専用</a:t>
                      </a:r>
                    </a:p>
                    <a:p>
                      <a:pPr marL="0" marR="0" lvl="0" indent="0" algn="ctr" rtl="0">
                        <a:spcBef>
                          <a:spcPts val="0"/>
                        </a:spcBef>
                        <a:spcAft>
                          <a:spcPts val="0"/>
                        </a:spcAft>
                        <a:buNone/>
                      </a:pPr>
                      <a:r>
                        <a:rPr lang="ja-JP" altLang="en-US" sz="1200" dirty="0"/>
                        <a:t>宿泊プラン申込み</a:t>
                      </a:r>
                    </a:p>
                    <a:p>
                      <a:pPr marL="0" marR="0" lvl="0" indent="0" algn="ctr"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5"/>
                  </a:ext>
                </a:extLst>
              </a:tr>
              <a:tr h="648000">
                <a:tc>
                  <a:txBody>
                    <a:bodyPr/>
                    <a:lstStyle/>
                    <a:p>
                      <a:pPr marL="0" marR="0" lvl="0" indent="0" algn="ctr" rtl="0">
                        <a:spcBef>
                          <a:spcPts val="0"/>
                        </a:spcBef>
                        <a:spcAft>
                          <a:spcPts val="0"/>
                        </a:spcAft>
                        <a:buNone/>
                      </a:pPr>
                      <a:r>
                        <a:rPr lang="ja-JP" altLang="en-US" sz="1200" dirty="0"/>
                        <a:t>一般告知</a:t>
                      </a:r>
                    </a:p>
                    <a:p>
                      <a:pPr marL="0" marR="0" lvl="0" indent="0" algn="ctr" rtl="0">
                        <a:spcBef>
                          <a:spcPts val="0"/>
                        </a:spcBef>
                        <a:spcAft>
                          <a:spcPts val="0"/>
                        </a:spcAft>
                        <a:buNone/>
                      </a:pPr>
                      <a:r>
                        <a:rPr lang="ja-JP" altLang="en-US" sz="1200" dirty="0"/>
                        <a:t>宿泊プラン販売</a:t>
                      </a:r>
                    </a:p>
                    <a:p>
                      <a:pPr marL="0" marR="0" lvl="0" indent="0" algn="ctr"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6"/>
                  </a:ext>
                </a:extLst>
              </a:tr>
              <a:tr h="648000">
                <a:tc>
                  <a:txBody>
                    <a:bodyPr/>
                    <a:lstStyle/>
                    <a:p>
                      <a:pPr marL="0" marR="0" lvl="0" indent="0" algn="ctr" rtl="0">
                        <a:spcBef>
                          <a:spcPts val="0"/>
                        </a:spcBef>
                        <a:spcAft>
                          <a:spcPts val="0"/>
                        </a:spcAft>
                        <a:buNone/>
                      </a:pPr>
                      <a:r>
                        <a:rPr lang="ja-JP" altLang="en-US" sz="1200" dirty="0"/>
                        <a:t>イベント当日</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7"/>
                  </a:ext>
                </a:extLst>
              </a:tr>
              <a:tr h="648000">
                <a:tc>
                  <a:txBody>
                    <a:bodyPr/>
                    <a:lstStyle/>
                    <a:p>
                      <a:pPr marL="0" marR="0" lvl="0" indent="0" algn="ctr" rtl="0">
                        <a:lnSpc>
                          <a:spcPct val="100000"/>
                        </a:lnSpc>
                        <a:spcBef>
                          <a:spcPts val="0"/>
                        </a:spcBef>
                        <a:spcAft>
                          <a:spcPts val="0"/>
                        </a:spcAft>
                        <a:buClr>
                          <a:schemeClr val="dk1"/>
                        </a:buClr>
                        <a:buSzPts val="1200"/>
                        <a:buFont typeface="Arial"/>
                        <a:buNone/>
                      </a:pPr>
                      <a:r>
                        <a:rPr lang="ja-JP" sz="1200" dirty="0"/>
                        <a:t>大賞発表</a:t>
                      </a:r>
                      <a:endParaRPr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8"/>
                  </a:ext>
                </a:extLst>
              </a:tr>
            </a:tbl>
          </a:graphicData>
        </a:graphic>
      </p:graphicFrame>
      <p:sp>
        <p:nvSpPr>
          <p:cNvPr id="549" name="Google Shape;549;p30"/>
          <p:cNvSpPr/>
          <p:nvPr/>
        </p:nvSpPr>
        <p:spPr>
          <a:xfrm>
            <a:off x="1970003" y="1065656"/>
            <a:ext cx="796954"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3月中旬</a:t>
            </a:r>
            <a:endParaRPr sz="900" b="1">
              <a:solidFill>
                <a:schemeClr val="lt1"/>
              </a:solidFill>
              <a:latin typeface="Arial"/>
              <a:ea typeface="Arial"/>
              <a:cs typeface="Arial"/>
              <a:sym typeface="Arial"/>
            </a:endParaRPr>
          </a:p>
        </p:txBody>
      </p:sp>
      <p:sp>
        <p:nvSpPr>
          <p:cNvPr id="550" name="Google Shape;550;p30"/>
          <p:cNvSpPr/>
          <p:nvPr/>
        </p:nvSpPr>
        <p:spPr>
          <a:xfrm>
            <a:off x="2766957" y="1766322"/>
            <a:ext cx="1708769"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3月20日～4月30日</a:t>
            </a:r>
            <a:endParaRPr/>
          </a:p>
        </p:txBody>
      </p:sp>
      <p:sp>
        <p:nvSpPr>
          <p:cNvPr id="551" name="Google Shape;551;p30"/>
          <p:cNvSpPr/>
          <p:nvPr/>
        </p:nvSpPr>
        <p:spPr>
          <a:xfrm>
            <a:off x="4790421" y="3067883"/>
            <a:ext cx="957407"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900" b="1" dirty="0">
                <a:solidFill>
                  <a:schemeClr val="lt1"/>
                </a:solidFill>
              </a:rPr>
              <a:t>5</a:t>
            </a:r>
            <a:r>
              <a:rPr lang="ja-JP" altLang="en-US" sz="900" b="1" dirty="0">
                <a:solidFill>
                  <a:schemeClr val="lt1"/>
                </a:solidFill>
              </a:rPr>
              <a:t>月末まで</a:t>
            </a:r>
            <a:endParaRPr sz="900" b="1" dirty="0">
              <a:solidFill>
                <a:schemeClr val="lt1"/>
              </a:solidFill>
              <a:latin typeface="Arial"/>
              <a:ea typeface="Arial"/>
              <a:cs typeface="Arial"/>
              <a:sym typeface="Arial"/>
            </a:endParaRPr>
          </a:p>
        </p:txBody>
      </p:sp>
      <p:sp>
        <p:nvSpPr>
          <p:cNvPr id="552" name="Google Shape;552;p30"/>
          <p:cNvSpPr/>
          <p:nvPr/>
        </p:nvSpPr>
        <p:spPr>
          <a:xfrm>
            <a:off x="6991340" y="4988543"/>
            <a:ext cx="3274818"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7月~、告知活動</a:t>
            </a:r>
            <a:endParaRPr/>
          </a:p>
        </p:txBody>
      </p:sp>
      <p:sp>
        <p:nvSpPr>
          <p:cNvPr id="553" name="Google Shape;553;p30"/>
          <p:cNvSpPr/>
          <p:nvPr/>
        </p:nvSpPr>
        <p:spPr>
          <a:xfrm>
            <a:off x="5747828" y="3685389"/>
            <a:ext cx="1922479"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7月上旬</a:t>
            </a:r>
            <a:r>
              <a:rPr lang="ja-JP" altLang="en-US" sz="900" b="1" dirty="0">
                <a:solidFill>
                  <a:schemeClr val="lt1"/>
                </a:solidFill>
                <a:latin typeface="Arial"/>
                <a:ea typeface="Arial"/>
                <a:cs typeface="Arial"/>
                <a:sym typeface="Arial"/>
              </a:rPr>
              <a:t>まで</a:t>
            </a:r>
            <a:endParaRPr dirty="0"/>
          </a:p>
        </p:txBody>
      </p:sp>
      <p:sp>
        <p:nvSpPr>
          <p:cNvPr id="554" name="Google Shape;554;p30"/>
          <p:cNvSpPr/>
          <p:nvPr/>
        </p:nvSpPr>
        <p:spPr>
          <a:xfrm>
            <a:off x="9856115" y="1130390"/>
            <a:ext cx="731763" cy="3055920"/>
          </a:xfrm>
          <a:prstGeom prst="ellipse">
            <a:avLst/>
          </a:prstGeom>
          <a:solidFill>
            <a:srgbClr val="C4E0B2"/>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rgbClr val="FF0000"/>
                </a:solidFill>
                <a:latin typeface="Arial"/>
                <a:ea typeface="Arial"/>
                <a:cs typeface="Arial"/>
                <a:sym typeface="Arial"/>
              </a:rPr>
              <a:t>ボⅠドゲⅠム大祭</a:t>
            </a:r>
            <a:endParaRPr sz="1800" b="1">
              <a:solidFill>
                <a:srgbClr val="FF0000"/>
              </a:solidFill>
              <a:latin typeface="Arial"/>
              <a:ea typeface="Arial"/>
              <a:cs typeface="Arial"/>
              <a:sym typeface="Arial"/>
            </a:endParaRPr>
          </a:p>
        </p:txBody>
      </p:sp>
      <p:sp>
        <p:nvSpPr>
          <p:cNvPr id="555" name="Google Shape;555;p30"/>
          <p:cNvSpPr/>
          <p:nvPr/>
        </p:nvSpPr>
        <p:spPr>
          <a:xfrm>
            <a:off x="9543755" y="5651949"/>
            <a:ext cx="731763"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00" dirty="0">
                <a:solidFill>
                  <a:schemeClr val="bg1"/>
                </a:solidFill>
              </a:rPr>
              <a:t>9/12.13</a:t>
            </a:r>
            <a:endParaRPr sz="1000" dirty="0">
              <a:solidFill>
                <a:schemeClr val="bg1"/>
              </a:solidFill>
            </a:endParaRPr>
          </a:p>
        </p:txBody>
      </p:sp>
      <p:sp>
        <p:nvSpPr>
          <p:cNvPr id="556" name="Google Shape;55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25</a:t>
            </a:fld>
            <a:endParaRPr/>
          </a:p>
        </p:txBody>
      </p:sp>
      <p:sp>
        <p:nvSpPr>
          <p:cNvPr id="557" name="Google Shape;55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59" name="Google Shape;559;p30"/>
          <p:cNvSpPr/>
          <p:nvPr/>
        </p:nvSpPr>
        <p:spPr>
          <a:xfrm>
            <a:off x="5747828" y="4336344"/>
            <a:ext cx="1243512"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6月上旬～6月末</a:t>
            </a:r>
            <a:endParaRPr dirty="0"/>
          </a:p>
        </p:txBody>
      </p:sp>
      <p:sp>
        <p:nvSpPr>
          <p:cNvPr id="3" name="Google Shape;555;p30">
            <a:extLst>
              <a:ext uri="{FF2B5EF4-FFF2-40B4-BE49-F238E27FC236}">
                <a16:creationId xmlns:a16="http://schemas.microsoft.com/office/drawing/2014/main" id="{15C68AE8-5F7F-DAE7-D84C-6FD2C6A93CEA}"/>
              </a:ext>
            </a:extLst>
          </p:cNvPr>
          <p:cNvSpPr/>
          <p:nvPr/>
        </p:nvSpPr>
        <p:spPr>
          <a:xfrm>
            <a:off x="9715998" y="6311555"/>
            <a:ext cx="550160"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50" b="1" dirty="0">
                <a:solidFill>
                  <a:schemeClr val="lt1"/>
                </a:solidFill>
              </a:rPr>
              <a:t>9/13</a:t>
            </a:r>
            <a:endParaRPr dirty="0"/>
          </a:p>
        </p:txBody>
      </p:sp>
      <p:sp>
        <p:nvSpPr>
          <p:cNvPr id="2" name="Google Shape;551;p30">
            <a:extLst>
              <a:ext uri="{FF2B5EF4-FFF2-40B4-BE49-F238E27FC236}">
                <a16:creationId xmlns:a16="http://schemas.microsoft.com/office/drawing/2014/main" id="{A746E626-1E25-4DC0-98BC-3072C281D98D}"/>
              </a:ext>
            </a:extLst>
          </p:cNvPr>
          <p:cNvSpPr/>
          <p:nvPr/>
        </p:nvSpPr>
        <p:spPr>
          <a:xfrm>
            <a:off x="4475726" y="2406767"/>
            <a:ext cx="957407"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5月</a:t>
            </a:r>
            <a:r>
              <a:rPr lang="ja-JP" altLang="en-US" sz="900" b="1" dirty="0">
                <a:solidFill>
                  <a:schemeClr val="lt1"/>
                </a:solidFill>
                <a:latin typeface="Arial"/>
                <a:ea typeface="Arial"/>
                <a:cs typeface="Arial"/>
                <a:sym typeface="Arial"/>
              </a:rPr>
              <a:t>中旬頃</a:t>
            </a:r>
            <a:endParaRPr sz="900" b="1" dirty="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13">
            <a:extLst>
              <a:ext uri="{FF2B5EF4-FFF2-40B4-BE49-F238E27FC236}">
                <a16:creationId xmlns:a16="http://schemas.microsoft.com/office/drawing/2014/main" id="{B69548E5-8B04-445B-CCAC-893E7929C700}"/>
              </a:ext>
            </a:extLst>
          </p:cNvPr>
          <p:cNvSpPr>
            <a:spLocks noGrp="1"/>
          </p:cNvSpPr>
          <p:nvPr>
            <p:ph type="sldNum" sz="quarter" idx="12"/>
          </p:nvPr>
        </p:nvSpPr>
        <p:spPr/>
        <p:txBody>
          <a:bodyPr/>
          <a:lstStyle/>
          <a:p>
            <a:fld id="{9C79EE0E-D8B9-45DC-A3B4-496A2EB77FA1}" type="slidenum">
              <a:rPr kumimoji="1" lang="ja-JP" altLang="en-US" smtClean="0"/>
              <a:t>26</a:t>
            </a:fld>
            <a:endParaRPr kumimoji="1" lang="ja-JP" altLang="en-US"/>
          </a:p>
        </p:txBody>
      </p:sp>
      <p:sp>
        <p:nvSpPr>
          <p:cNvPr id="20" name="テキスト ボックス 19">
            <a:extLst>
              <a:ext uri="{FF2B5EF4-FFF2-40B4-BE49-F238E27FC236}">
                <a16:creationId xmlns:a16="http://schemas.microsoft.com/office/drawing/2014/main" id="{71FFB548-FFEC-6F11-3D5F-E1ECA1BEAEB0}"/>
              </a:ext>
            </a:extLst>
          </p:cNvPr>
          <p:cNvSpPr txBox="1"/>
          <p:nvPr/>
        </p:nvSpPr>
        <p:spPr>
          <a:xfrm>
            <a:off x="1224172" y="749457"/>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さくら　一般ブース</a:t>
            </a:r>
            <a:endParaRPr lang="en-US" altLang="ja-JP" sz="1400" dirty="0">
              <a:solidFill>
                <a:srgbClr val="1A1A1A"/>
              </a:solidFill>
              <a:latin typeface="ヒラギノ角ゴ ProN W3"/>
            </a:endParaRPr>
          </a:p>
        </p:txBody>
      </p:sp>
      <p:sp>
        <p:nvSpPr>
          <p:cNvPr id="21" name="テキスト ボックス 20">
            <a:extLst>
              <a:ext uri="{FF2B5EF4-FFF2-40B4-BE49-F238E27FC236}">
                <a16:creationId xmlns:a16="http://schemas.microsoft.com/office/drawing/2014/main" id="{ED94D16B-960A-B158-56A0-CB7C90A4DCF3}"/>
              </a:ext>
            </a:extLst>
          </p:cNvPr>
          <p:cNvSpPr txBox="1"/>
          <p:nvPr/>
        </p:nvSpPr>
        <p:spPr>
          <a:xfrm>
            <a:off x="5270305" y="749456"/>
            <a:ext cx="1869063" cy="307777"/>
          </a:xfrm>
          <a:prstGeom prst="rect">
            <a:avLst/>
          </a:prstGeom>
          <a:noFill/>
        </p:spPr>
        <p:txBody>
          <a:bodyPr wrap="square">
            <a:spAutoFit/>
          </a:bodyPr>
          <a:lstStyle/>
          <a:p>
            <a:pPr algn="ctr" defTabSz="2438338"/>
            <a:r>
              <a:rPr lang="en-US" altLang="ja-JP" sz="1400" dirty="0">
                <a:solidFill>
                  <a:srgbClr val="1A1A1A"/>
                </a:solidFill>
                <a:latin typeface="ヒラギノ角ゴ ProN W3"/>
              </a:rPr>
              <a:t>FUJI</a:t>
            </a:r>
            <a:r>
              <a:rPr lang="ja-JP" altLang="en-US" sz="1400" dirty="0">
                <a:solidFill>
                  <a:srgbClr val="1A1A1A"/>
                </a:solidFill>
                <a:latin typeface="ヒラギノ角ゴ ProN W3"/>
              </a:rPr>
              <a:t>　企業ブース</a:t>
            </a:r>
            <a:endParaRPr lang="en-US" altLang="ja-JP" sz="1400" dirty="0">
              <a:solidFill>
                <a:srgbClr val="1A1A1A"/>
              </a:solidFill>
              <a:latin typeface="ヒラギノ角ゴ ProN W3"/>
            </a:endParaRPr>
          </a:p>
        </p:txBody>
      </p:sp>
      <p:sp>
        <p:nvSpPr>
          <p:cNvPr id="22" name="テキスト ボックス 21">
            <a:extLst>
              <a:ext uri="{FF2B5EF4-FFF2-40B4-BE49-F238E27FC236}">
                <a16:creationId xmlns:a16="http://schemas.microsoft.com/office/drawing/2014/main" id="{D982D7E5-7A30-A648-DB37-D07189C1BEDF}"/>
              </a:ext>
            </a:extLst>
          </p:cNvPr>
          <p:cNvSpPr txBox="1"/>
          <p:nvPr/>
        </p:nvSpPr>
        <p:spPr>
          <a:xfrm>
            <a:off x="8740329" y="709133"/>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会場の様子</a:t>
            </a:r>
            <a:endParaRPr lang="en-US" altLang="ja-JP" sz="1400" dirty="0">
              <a:solidFill>
                <a:srgbClr val="1A1A1A"/>
              </a:solidFill>
              <a:latin typeface="ヒラギノ角ゴ ProN W3"/>
            </a:endParaRPr>
          </a:p>
        </p:txBody>
      </p:sp>
      <p:sp>
        <p:nvSpPr>
          <p:cNvPr id="23" name="テキスト ボックス 22">
            <a:extLst>
              <a:ext uri="{FF2B5EF4-FFF2-40B4-BE49-F238E27FC236}">
                <a16:creationId xmlns:a16="http://schemas.microsoft.com/office/drawing/2014/main" id="{2040FA77-6EE2-D06F-A80E-B144B644D12C}"/>
              </a:ext>
            </a:extLst>
          </p:cNvPr>
          <p:cNvSpPr txBox="1"/>
          <p:nvPr/>
        </p:nvSpPr>
        <p:spPr>
          <a:xfrm>
            <a:off x="1038462" y="3535426"/>
            <a:ext cx="2240481"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ホワイエ　企業ブース</a:t>
            </a:r>
            <a:endParaRPr lang="en-US" altLang="ja-JP" sz="1400" dirty="0">
              <a:solidFill>
                <a:srgbClr val="1A1A1A"/>
              </a:solidFill>
              <a:latin typeface="ヒラギノ角ゴ ProN W3"/>
            </a:endParaRPr>
          </a:p>
        </p:txBody>
      </p:sp>
      <p:sp>
        <p:nvSpPr>
          <p:cNvPr id="24" name="テキスト ボックス 23">
            <a:extLst>
              <a:ext uri="{FF2B5EF4-FFF2-40B4-BE49-F238E27FC236}">
                <a16:creationId xmlns:a16="http://schemas.microsoft.com/office/drawing/2014/main" id="{6C0A9C2C-F245-D829-2980-D062F30A9DE1}"/>
              </a:ext>
            </a:extLst>
          </p:cNvPr>
          <p:cNvSpPr txBox="1"/>
          <p:nvPr/>
        </p:nvSpPr>
        <p:spPr>
          <a:xfrm>
            <a:off x="5161468" y="3535426"/>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かえで　交流会</a:t>
            </a:r>
            <a:endParaRPr lang="en-US" altLang="ja-JP" sz="1400" dirty="0">
              <a:solidFill>
                <a:srgbClr val="1A1A1A"/>
              </a:solidFill>
              <a:latin typeface="ヒラギノ角ゴ ProN W3"/>
            </a:endParaRPr>
          </a:p>
        </p:txBody>
      </p:sp>
      <p:sp>
        <p:nvSpPr>
          <p:cNvPr id="25" name="テキスト ボックス 24">
            <a:extLst>
              <a:ext uri="{FF2B5EF4-FFF2-40B4-BE49-F238E27FC236}">
                <a16:creationId xmlns:a16="http://schemas.microsoft.com/office/drawing/2014/main" id="{72E36A31-93DF-FAE4-3158-960162A35FB3}"/>
              </a:ext>
            </a:extLst>
          </p:cNvPr>
          <p:cNvSpPr txBox="1"/>
          <p:nvPr/>
        </p:nvSpPr>
        <p:spPr>
          <a:xfrm>
            <a:off x="8443631" y="3535425"/>
            <a:ext cx="2632604"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ﾎﾞﾄﾞｹﾞ大祭大賞　様</a:t>
            </a:r>
            <a:endParaRPr lang="en-US" altLang="ja-JP" sz="1400" dirty="0">
              <a:solidFill>
                <a:srgbClr val="1A1A1A"/>
              </a:solidFill>
              <a:latin typeface="ヒラギノ角ゴ ProN W3"/>
            </a:endParaRPr>
          </a:p>
        </p:txBody>
      </p:sp>
      <p:sp>
        <p:nvSpPr>
          <p:cNvPr id="2" name="テキスト ボックス 1">
            <a:extLst>
              <a:ext uri="{FF2B5EF4-FFF2-40B4-BE49-F238E27FC236}">
                <a16:creationId xmlns:a16="http://schemas.microsoft.com/office/drawing/2014/main" id="{45C15571-1923-CE65-F929-D10D24129057}"/>
              </a:ext>
            </a:extLst>
          </p:cNvPr>
          <p:cNvSpPr txBox="1"/>
          <p:nvPr/>
        </p:nvSpPr>
        <p:spPr>
          <a:xfrm>
            <a:off x="329573" y="284722"/>
            <a:ext cx="4402226" cy="369332"/>
          </a:xfrm>
          <a:prstGeom prst="rect">
            <a:avLst/>
          </a:prstGeom>
          <a:noFill/>
        </p:spPr>
        <p:txBody>
          <a:bodyPr wrap="square">
            <a:spAutoFit/>
          </a:bodyPr>
          <a:lstStyle/>
          <a:p>
            <a:pPr defTabSz="2438338"/>
            <a:r>
              <a:rPr lang="en-US" altLang="ja-JP" sz="1800" b="1" dirty="0">
                <a:solidFill>
                  <a:srgbClr val="1A1A1A"/>
                </a:solidFill>
                <a:latin typeface="ヒラギノ角ゴ ProN W3"/>
              </a:rPr>
              <a:t>2.8</a:t>
            </a:r>
            <a:r>
              <a:rPr lang="ja-JP" altLang="en-US" sz="1800" b="1" dirty="0">
                <a:solidFill>
                  <a:srgbClr val="1A1A1A"/>
                </a:solidFill>
                <a:latin typeface="ヒラギノ角ゴ ProN W3"/>
              </a:rPr>
              <a:t>　</a:t>
            </a:r>
            <a:r>
              <a:rPr lang="ja-JP" altLang="en-US" sz="1800" b="1" u="sng" dirty="0">
                <a:solidFill>
                  <a:srgbClr val="1A1A1A"/>
                </a:solidFill>
                <a:latin typeface="ヒラギノ角ゴ ProN W3"/>
              </a:rPr>
              <a:t>過去のボードゲーム大祭の様子</a:t>
            </a:r>
          </a:p>
        </p:txBody>
      </p:sp>
      <p:sp>
        <p:nvSpPr>
          <p:cNvPr id="5" name="Google Shape;557;p30">
            <a:extLst>
              <a:ext uri="{FF2B5EF4-FFF2-40B4-BE49-F238E27FC236}">
                <a16:creationId xmlns:a16="http://schemas.microsoft.com/office/drawing/2014/main" id="{DC876FDE-7C87-0520-A397-9293058873F4}"/>
              </a:ext>
            </a:extLst>
          </p:cNvPr>
          <p:cNvSpPr txBox="1">
            <a:spLocks noGrp="1"/>
          </p:cNvSpPr>
          <p:nvPr>
            <p:ph type="ftr" idx="11"/>
          </p:nvPr>
        </p:nvSpPr>
        <p:spPr>
          <a:xfrm>
            <a:off x="3976381" y="640681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7" name="図 6" descr="屋内, 人, 民衆, 部屋 が含まれている画像&#10;&#10;AI 生成コンテンツは誤りを含む可能性があります。">
            <a:extLst>
              <a:ext uri="{FF2B5EF4-FFF2-40B4-BE49-F238E27FC236}">
                <a16:creationId xmlns:a16="http://schemas.microsoft.com/office/drawing/2014/main" id="{2361E62F-A799-50CB-D53F-758CBF75944A}"/>
              </a:ext>
            </a:extLst>
          </p:cNvPr>
          <p:cNvPicPr>
            <a:picLocks noChangeAspect="1"/>
          </p:cNvPicPr>
          <p:nvPr/>
        </p:nvPicPr>
        <p:blipFill>
          <a:blip r:embed="rId2"/>
          <a:srcRect r="4379"/>
          <a:stretch>
            <a:fillRect/>
          </a:stretch>
        </p:blipFill>
        <p:spPr>
          <a:xfrm>
            <a:off x="4482253" y="3950561"/>
            <a:ext cx="3445165" cy="2157983"/>
          </a:xfrm>
          <a:prstGeom prst="rect">
            <a:avLst/>
          </a:prstGeom>
        </p:spPr>
      </p:pic>
      <p:pic>
        <p:nvPicPr>
          <p:cNvPr id="9" name="図 8" descr="ホール内に立っている人たち&#10;&#10;AI 生成コンテンツは誤りを含む可能性があります。">
            <a:extLst>
              <a:ext uri="{FF2B5EF4-FFF2-40B4-BE49-F238E27FC236}">
                <a16:creationId xmlns:a16="http://schemas.microsoft.com/office/drawing/2014/main" id="{908B9D24-2AB2-BFF7-C0F7-FD09C5547E09}"/>
              </a:ext>
            </a:extLst>
          </p:cNvPr>
          <p:cNvPicPr>
            <a:picLocks noChangeAspect="1"/>
          </p:cNvPicPr>
          <p:nvPr/>
        </p:nvPicPr>
        <p:blipFill>
          <a:blip r:embed="rId3"/>
          <a:stretch>
            <a:fillRect/>
          </a:stretch>
        </p:blipFill>
        <p:spPr>
          <a:xfrm>
            <a:off x="531215" y="3950561"/>
            <a:ext cx="3445166" cy="2172196"/>
          </a:xfrm>
          <a:prstGeom prst="rect">
            <a:avLst/>
          </a:prstGeom>
        </p:spPr>
      </p:pic>
      <p:pic>
        <p:nvPicPr>
          <p:cNvPr id="12" name="図 11" descr="人, 建物, フロント, 男 が含まれている画像&#10;&#10;AI 生成コンテンツは誤りを含む可能性があります。">
            <a:extLst>
              <a:ext uri="{FF2B5EF4-FFF2-40B4-BE49-F238E27FC236}">
                <a16:creationId xmlns:a16="http://schemas.microsoft.com/office/drawing/2014/main" id="{F094FE9F-6107-794F-0005-85D6C84040FA}"/>
              </a:ext>
            </a:extLst>
          </p:cNvPr>
          <p:cNvPicPr>
            <a:picLocks noChangeAspect="1"/>
          </p:cNvPicPr>
          <p:nvPr/>
        </p:nvPicPr>
        <p:blipFill>
          <a:blip r:embed="rId4"/>
          <a:stretch>
            <a:fillRect/>
          </a:stretch>
        </p:blipFill>
        <p:spPr>
          <a:xfrm>
            <a:off x="8331856" y="3950560"/>
            <a:ext cx="2856154" cy="2157983"/>
          </a:xfrm>
          <a:prstGeom prst="rect">
            <a:avLst/>
          </a:prstGeom>
        </p:spPr>
      </p:pic>
      <p:pic>
        <p:nvPicPr>
          <p:cNvPr id="3" name="図 2">
            <a:extLst>
              <a:ext uri="{FF2B5EF4-FFF2-40B4-BE49-F238E27FC236}">
                <a16:creationId xmlns:a16="http://schemas.microsoft.com/office/drawing/2014/main" id="{3F7905A4-54D4-33CA-D893-4F92BD049443}"/>
              </a:ext>
            </a:extLst>
          </p:cNvPr>
          <p:cNvPicPr>
            <a:picLocks noChangeAspect="1"/>
          </p:cNvPicPr>
          <p:nvPr/>
        </p:nvPicPr>
        <p:blipFill>
          <a:blip r:embed="rId5"/>
          <a:stretch>
            <a:fillRect/>
          </a:stretch>
        </p:blipFill>
        <p:spPr>
          <a:xfrm>
            <a:off x="547409" y="1152637"/>
            <a:ext cx="3428972" cy="2077750"/>
          </a:xfrm>
          <a:prstGeom prst="rect">
            <a:avLst/>
          </a:prstGeom>
        </p:spPr>
      </p:pic>
      <p:pic>
        <p:nvPicPr>
          <p:cNvPr id="4" name="図 3">
            <a:extLst>
              <a:ext uri="{FF2B5EF4-FFF2-40B4-BE49-F238E27FC236}">
                <a16:creationId xmlns:a16="http://schemas.microsoft.com/office/drawing/2014/main" id="{2DE3AAC0-DA2B-30A1-C03E-290BC21AF13D}"/>
              </a:ext>
            </a:extLst>
          </p:cNvPr>
          <p:cNvPicPr>
            <a:picLocks noChangeAspect="1"/>
          </p:cNvPicPr>
          <p:nvPr/>
        </p:nvPicPr>
        <p:blipFill>
          <a:blip r:embed="rId6"/>
          <a:stretch>
            <a:fillRect/>
          </a:stretch>
        </p:blipFill>
        <p:spPr>
          <a:xfrm>
            <a:off x="4482253" y="1057233"/>
            <a:ext cx="3445164" cy="2129169"/>
          </a:xfrm>
          <a:prstGeom prst="rect">
            <a:avLst/>
          </a:prstGeom>
        </p:spPr>
      </p:pic>
      <p:pic>
        <p:nvPicPr>
          <p:cNvPr id="6" name="図 5">
            <a:extLst>
              <a:ext uri="{FF2B5EF4-FFF2-40B4-BE49-F238E27FC236}">
                <a16:creationId xmlns:a16="http://schemas.microsoft.com/office/drawing/2014/main" id="{1CEAF4F3-555E-D868-CD42-2DE65C66583E}"/>
              </a:ext>
            </a:extLst>
          </p:cNvPr>
          <p:cNvPicPr>
            <a:picLocks noChangeAspect="1"/>
          </p:cNvPicPr>
          <p:nvPr/>
        </p:nvPicPr>
        <p:blipFill>
          <a:blip r:embed="rId7"/>
          <a:stretch>
            <a:fillRect/>
          </a:stretch>
        </p:blipFill>
        <p:spPr>
          <a:xfrm>
            <a:off x="8777384" y="1057233"/>
            <a:ext cx="1794951" cy="2129169"/>
          </a:xfrm>
          <a:prstGeom prst="rect">
            <a:avLst/>
          </a:prstGeom>
        </p:spPr>
      </p:pic>
    </p:spTree>
    <p:extLst>
      <p:ext uri="{BB962C8B-B14F-4D97-AF65-F5344CB8AC3E}">
        <p14:creationId xmlns:p14="http://schemas.microsoft.com/office/powerpoint/2010/main" val="146909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2B4DE1E-661D-3F17-FF80-469AAC6BBF8D}"/>
              </a:ext>
            </a:extLst>
          </p:cNvPr>
          <p:cNvSpPr txBox="1"/>
          <p:nvPr/>
        </p:nvSpPr>
        <p:spPr>
          <a:xfrm>
            <a:off x="329572" y="284722"/>
            <a:ext cx="5653977" cy="369332"/>
          </a:xfrm>
          <a:prstGeom prst="rect">
            <a:avLst/>
          </a:prstGeom>
          <a:noFill/>
        </p:spPr>
        <p:txBody>
          <a:bodyPr wrap="square">
            <a:spAutoFit/>
          </a:bodyPr>
          <a:lstStyle/>
          <a:p>
            <a:pPr defTabSz="2438338"/>
            <a:r>
              <a:rPr lang="en-US" altLang="ja-JP" sz="1800" b="1" dirty="0">
                <a:solidFill>
                  <a:srgbClr val="1A1A1A"/>
                </a:solidFill>
                <a:latin typeface="ヒラギノ角ゴ ProN W3"/>
              </a:rPr>
              <a:t>2.8</a:t>
            </a:r>
            <a:r>
              <a:rPr lang="ja-JP" altLang="en-US" sz="1800" b="1" dirty="0">
                <a:solidFill>
                  <a:srgbClr val="1A1A1A"/>
                </a:solidFill>
                <a:latin typeface="ヒラギノ角ゴ ProN W3"/>
              </a:rPr>
              <a:t>　</a:t>
            </a:r>
            <a:r>
              <a:rPr lang="ja-JP" altLang="en-US" sz="1800" b="1" u="sng" dirty="0">
                <a:solidFill>
                  <a:srgbClr val="1A1A1A"/>
                </a:solidFill>
                <a:latin typeface="ヒラギノ角ゴ ProN W3"/>
              </a:rPr>
              <a:t>第</a:t>
            </a:r>
            <a:r>
              <a:rPr lang="en-US" altLang="ja-JP" sz="1800" b="1" u="sng" dirty="0">
                <a:solidFill>
                  <a:srgbClr val="1A1A1A"/>
                </a:solidFill>
                <a:latin typeface="ヒラギノ角ゴ ProN W3"/>
              </a:rPr>
              <a:t>4</a:t>
            </a:r>
            <a:r>
              <a:rPr lang="ja-JP" altLang="en-US" sz="1800" b="1" u="sng" dirty="0">
                <a:solidFill>
                  <a:srgbClr val="1A1A1A"/>
                </a:solidFill>
                <a:latin typeface="ヒラギノ角ゴ ProN W3"/>
              </a:rPr>
              <a:t>回ボードゲーム大祭　入場者属性</a:t>
            </a:r>
          </a:p>
        </p:txBody>
      </p:sp>
      <p:sp>
        <p:nvSpPr>
          <p:cNvPr id="8" name="テキスト ボックス 7">
            <a:extLst>
              <a:ext uri="{FF2B5EF4-FFF2-40B4-BE49-F238E27FC236}">
                <a16:creationId xmlns:a16="http://schemas.microsoft.com/office/drawing/2014/main" id="{0586A88D-8309-C9A9-B74C-B29D7ECFE0A5}"/>
              </a:ext>
            </a:extLst>
          </p:cNvPr>
          <p:cNvSpPr txBox="1"/>
          <p:nvPr/>
        </p:nvSpPr>
        <p:spPr>
          <a:xfrm>
            <a:off x="329574" y="5486294"/>
            <a:ext cx="11456958" cy="523220"/>
          </a:xfrm>
          <a:prstGeom prst="rect">
            <a:avLst/>
          </a:prstGeom>
          <a:noFill/>
        </p:spPr>
        <p:txBody>
          <a:bodyPr wrap="square">
            <a:spAutoFit/>
          </a:bodyPr>
          <a:lstStyle/>
          <a:p>
            <a:pPr defTabSz="2438338"/>
            <a:r>
              <a:rPr lang="ja-JP" altLang="en-US" sz="1400" dirty="0">
                <a:solidFill>
                  <a:srgbClr val="1A1A1A"/>
                </a:solidFill>
                <a:latin typeface="ヒラギノ角ゴ ProN W3"/>
              </a:rPr>
              <a:t>前年と比較し</a:t>
            </a:r>
            <a:r>
              <a:rPr lang="en-US" altLang="ja-JP" sz="1400" dirty="0">
                <a:solidFill>
                  <a:srgbClr val="1A1A1A"/>
                </a:solidFill>
                <a:latin typeface="ヒラギノ角ゴ ProN W3"/>
              </a:rPr>
              <a:t>1</a:t>
            </a:r>
            <a:r>
              <a:rPr lang="ja-JP" altLang="en-US" sz="1400" dirty="0">
                <a:solidFill>
                  <a:srgbClr val="1A1A1A"/>
                </a:solidFill>
                <a:latin typeface="ヒラギノ角ゴ ProN W3"/>
              </a:rPr>
              <a:t>日目も家族連れが目立ったが、ボードゲーム愛好家の来場も多く、スタート時の待機列は</a:t>
            </a:r>
            <a:r>
              <a:rPr lang="en-US" altLang="ja-JP" sz="1400" dirty="0">
                <a:solidFill>
                  <a:srgbClr val="1A1A1A"/>
                </a:solidFill>
                <a:latin typeface="ヒラギノ角ゴ ProN W3"/>
              </a:rPr>
              <a:t>70</a:t>
            </a:r>
            <a:r>
              <a:rPr lang="ja-JP" altLang="en-US" sz="1400" dirty="0">
                <a:solidFill>
                  <a:srgbClr val="1A1A1A"/>
                </a:solidFill>
                <a:latin typeface="ヒラギノ角ゴ ProN W3"/>
              </a:rPr>
              <a:t>名ほど。</a:t>
            </a:r>
            <a:endParaRPr lang="en-US" altLang="ja-JP" sz="1400" dirty="0">
              <a:solidFill>
                <a:srgbClr val="1A1A1A"/>
              </a:solidFill>
              <a:latin typeface="ヒラギノ角ゴ ProN W3"/>
            </a:endParaRPr>
          </a:p>
          <a:p>
            <a:pPr defTabSz="2438338"/>
            <a:r>
              <a:rPr lang="ja-JP" altLang="en-US" dirty="0">
                <a:solidFill>
                  <a:srgbClr val="1A1A1A"/>
                </a:solidFill>
                <a:latin typeface="ヒラギノ角ゴ ProN W3"/>
              </a:rPr>
              <a:t>初日、</a:t>
            </a:r>
            <a:r>
              <a:rPr lang="en-US" altLang="ja-JP" dirty="0">
                <a:solidFill>
                  <a:srgbClr val="1A1A1A"/>
                </a:solidFill>
                <a:latin typeface="ヒラギノ角ゴ ProN W3"/>
              </a:rPr>
              <a:t>2</a:t>
            </a:r>
            <a:r>
              <a:rPr lang="ja-JP" altLang="en-US" dirty="0">
                <a:solidFill>
                  <a:srgbClr val="1A1A1A"/>
                </a:solidFill>
                <a:latin typeface="ヒラギノ角ゴ ProN W3"/>
              </a:rPr>
              <a:t>日目ともにイベントスタートと共に入場者が多く、その後はなだらかとなる。</a:t>
            </a:r>
            <a:r>
              <a:rPr lang="en-US" altLang="ja-JP" dirty="0">
                <a:solidFill>
                  <a:srgbClr val="1A1A1A"/>
                </a:solidFill>
                <a:latin typeface="ヒラギノ角ゴ ProN W3"/>
              </a:rPr>
              <a:t>2</a:t>
            </a:r>
            <a:r>
              <a:rPr lang="ja-JP" altLang="en-US" dirty="0">
                <a:solidFill>
                  <a:srgbClr val="1A1A1A"/>
                </a:solidFill>
                <a:latin typeface="ヒラギノ角ゴ ProN W3"/>
              </a:rPr>
              <a:t>日目より初日が滞留時間は長い印象。</a:t>
            </a:r>
            <a:endParaRPr lang="en-US" altLang="ja-JP" sz="1400" dirty="0">
              <a:solidFill>
                <a:srgbClr val="1A1A1A"/>
              </a:solidFill>
              <a:latin typeface="ヒラギノ角ゴ ProN W3"/>
            </a:endParaRPr>
          </a:p>
        </p:txBody>
      </p:sp>
      <p:pic>
        <p:nvPicPr>
          <p:cNvPr id="2" name="Google Shape;565;p9">
            <a:extLst>
              <a:ext uri="{FF2B5EF4-FFF2-40B4-BE49-F238E27FC236}">
                <a16:creationId xmlns:a16="http://schemas.microsoft.com/office/drawing/2014/main" id="{5FE9C659-5FFE-09DB-3A5D-D021EFF5FFFA}"/>
              </a:ext>
            </a:extLst>
          </p:cNvPr>
          <p:cNvPicPr preferRelativeResize="0"/>
          <p:nvPr/>
        </p:nvPicPr>
        <p:blipFill rotWithShape="1">
          <a:blip r:embed="rId2">
            <a:alphaModFix/>
          </a:blip>
          <a:srcRect/>
          <a:stretch/>
        </p:blipFill>
        <p:spPr>
          <a:xfrm>
            <a:off x="10923155" y="10672"/>
            <a:ext cx="801332" cy="756000"/>
          </a:xfrm>
          <a:prstGeom prst="rect">
            <a:avLst/>
          </a:prstGeom>
          <a:noFill/>
          <a:ln>
            <a:noFill/>
          </a:ln>
        </p:spPr>
      </p:pic>
      <p:pic>
        <p:nvPicPr>
          <p:cNvPr id="3" name="Google Shape;566;p9">
            <a:extLst>
              <a:ext uri="{FF2B5EF4-FFF2-40B4-BE49-F238E27FC236}">
                <a16:creationId xmlns:a16="http://schemas.microsoft.com/office/drawing/2014/main" id="{C5076B96-6C3C-D9AC-28CB-04588B1BD89C}"/>
              </a:ext>
            </a:extLst>
          </p:cNvPr>
          <p:cNvPicPr preferRelativeResize="0"/>
          <p:nvPr/>
        </p:nvPicPr>
        <p:blipFill rotWithShape="1">
          <a:blip r:embed="rId3">
            <a:alphaModFix/>
          </a:blip>
          <a:srcRect/>
          <a:stretch/>
        </p:blipFill>
        <p:spPr>
          <a:xfrm>
            <a:off x="11658578" y="82446"/>
            <a:ext cx="499866" cy="540000"/>
          </a:xfrm>
          <a:prstGeom prst="rect">
            <a:avLst/>
          </a:prstGeom>
          <a:noFill/>
          <a:ln>
            <a:noFill/>
          </a:ln>
        </p:spPr>
      </p:pic>
      <p:sp>
        <p:nvSpPr>
          <p:cNvPr id="9" name="Google Shape;557;p30">
            <a:extLst>
              <a:ext uri="{FF2B5EF4-FFF2-40B4-BE49-F238E27FC236}">
                <a16:creationId xmlns:a16="http://schemas.microsoft.com/office/drawing/2014/main" id="{C4A4DE03-A137-3A90-0BE6-4211C8D11090}"/>
              </a:ext>
            </a:extLst>
          </p:cNvPr>
          <p:cNvSpPr txBox="1">
            <a:spLocks noGrp="1"/>
          </p:cNvSpPr>
          <p:nvPr>
            <p:ph type="ftr" idx="11"/>
          </p:nvPr>
        </p:nvSpPr>
        <p:spPr>
          <a:xfrm>
            <a:off x="3926149" y="6348551"/>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graphicFrame>
        <p:nvGraphicFramePr>
          <p:cNvPr id="13" name="グラフ 12">
            <a:extLst>
              <a:ext uri="{FF2B5EF4-FFF2-40B4-BE49-F238E27FC236}">
                <a16:creationId xmlns:a16="http://schemas.microsoft.com/office/drawing/2014/main" id="{CAA5C315-A969-4753-3A33-6FED48BFCA56}"/>
              </a:ext>
            </a:extLst>
          </p:cNvPr>
          <p:cNvGraphicFramePr>
            <a:graphicFrameLocks/>
          </p:cNvGraphicFramePr>
          <p:nvPr>
            <p:extLst>
              <p:ext uri="{D42A27DB-BD31-4B8C-83A1-F6EECF244321}">
                <p14:modId xmlns:p14="http://schemas.microsoft.com/office/powerpoint/2010/main" val="3515656773"/>
              </p:ext>
            </p:extLst>
          </p:nvPr>
        </p:nvGraphicFramePr>
        <p:xfrm>
          <a:off x="891547" y="962026"/>
          <a:ext cx="4474277" cy="2378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a:extLst>
              <a:ext uri="{FF2B5EF4-FFF2-40B4-BE49-F238E27FC236}">
                <a16:creationId xmlns:a16="http://schemas.microsoft.com/office/drawing/2014/main" id="{1C23EA43-7882-465D-9417-746BC2095A4F}"/>
              </a:ext>
            </a:extLst>
          </p:cNvPr>
          <p:cNvGraphicFramePr>
            <a:graphicFrameLocks/>
          </p:cNvGraphicFramePr>
          <p:nvPr>
            <p:extLst>
              <p:ext uri="{D42A27DB-BD31-4B8C-83A1-F6EECF244321}">
                <p14:modId xmlns:p14="http://schemas.microsoft.com/office/powerpoint/2010/main" val="3523663330"/>
              </p:ext>
            </p:extLst>
          </p:nvPr>
        </p:nvGraphicFramePr>
        <p:xfrm>
          <a:off x="891546" y="3139263"/>
          <a:ext cx="4474277" cy="2378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グラフ 14">
            <a:extLst>
              <a:ext uri="{FF2B5EF4-FFF2-40B4-BE49-F238E27FC236}">
                <a16:creationId xmlns:a16="http://schemas.microsoft.com/office/drawing/2014/main" id="{F2FD4FD6-8788-CB1B-5C44-B475DEF5844F}"/>
              </a:ext>
            </a:extLst>
          </p:cNvPr>
          <p:cNvGraphicFramePr>
            <a:graphicFrameLocks/>
          </p:cNvGraphicFramePr>
          <p:nvPr>
            <p:extLst>
              <p:ext uri="{D42A27DB-BD31-4B8C-83A1-F6EECF244321}">
                <p14:modId xmlns:p14="http://schemas.microsoft.com/office/powerpoint/2010/main" val="3664047023"/>
              </p:ext>
            </p:extLst>
          </p:nvPr>
        </p:nvGraphicFramePr>
        <p:xfrm>
          <a:off x="6351155" y="962026"/>
          <a:ext cx="4572000" cy="24669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グラフ 15">
            <a:extLst>
              <a:ext uri="{FF2B5EF4-FFF2-40B4-BE49-F238E27FC236}">
                <a16:creationId xmlns:a16="http://schemas.microsoft.com/office/drawing/2014/main" id="{357B3B66-4774-F2A6-4D31-7C92A6B0AB4D}"/>
              </a:ext>
            </a:extLst>
          </p:cNvPr>
          <p:cNvGraphicFramePr>
            <a:graphicFrameLocks/>
          </p:cNvGraphicFramePr>
          <p:nvPr>
            <p:extLst>
              <p:ext uri="{D42A27DB-BD31-4B8C-83A1-F6EECF244321}">
                <p14:modId xmlns:p14="http://schemas.microsoft.com/office/powerpoint/2010/main" val="3463420498"/>
              </p:ext>
            </p:extLst>
          </p:nvPr>
        </p:nvGraphicFramePr>
        <p:xfrm>
          <a:off x="6351155" y="3340665"/>
          <a:ext cx="4572000" cy="217723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24108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F45CE7E-DEB6-47BF-2726-9000013B92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28</a:t>
            </a:fld>
            <a:endParaRPr lang="ja-JP" altLang="en-US"/>
          </a:p>
        </p:txBody>
      </p:sp>
      <p:pic>
        <p:nvPicPr>
          <p:cNvPr id="8" name="図 7">
            <a:extLst>
              <a:ext uri="{FF2B5EF4-FFF2-40B4-BE49-F238E27FC236}">
                <a16:creationId xmlns:a16="http://schemas.microsoft.com/office/drawing/2014/main" id="{00FE05F1-DD49-0634-4C1B-8ABAD89A5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4706" y="4299060"/>
            <a:ext cx="1982260" cy="2141408"/>
          </a:xfrm>
          <a:prstGeom prst="rect">
            <a:avLst/>
          </a:prstGeom>
        </p:spPr>
      </p:pic>
      <p:pic>
        <p:nvPicPr>
          <p:cNvPr id="9" name="図 8">
            <a:extLst>
              <a:ext uri="{FF2B5EF4-FFF2-40B4-BE49-F238E27FC236}">
                <a16:creationId xmlns:a16="http://schemas.microsoft.com/office/drawing/2014/main" id="{15D3DC85-3F6B-4249-432D-2B37522F46D7}"/>
              </a:ext>
            </a:extLst>
          </p:cNvPr>
          <p:cNvPicPr>
            <a:picLocks noChangeAspect="1"/>
          </p:cNvPicPr>
          <p:nvPr/>
        </p:nvPicPr>
        <p:blipFill>
          <a:blip r:embed="rId3"/>
          <a:stretch>
            <a:fillRect/>
          </a:stretch>
        </p:blipFill>
        <p:spPr>
          <a:xfrm>
            <a:off x="80949" y="3881528"/>
            <a:ext cx="3161305" cy="2976472"/>
          </a:xfrm>
          <a:prstGeom prst="rect">
            <a:avLst/>
          </a:prstGeom>
        </p:spPr>
      </p:pic>
      <p:pic>
        <p:nvPicPr>
          <p:cNvPr id="2" name="図 1" descr="抽象, 挿絵 が含まれている画像&#10;&#10;自動的に生成された説明">
            <a:extLst>
              <a:ext uri="{FF2B5EF4-FFF2-40B4-BE49-F238E27FC236}">
                <a16:creationId xmlns:a16="http://schemas.microsoft.com/office/drawing/2014/main" id="{9CFAE846-D5B4-ECB9-2240-14CECC4A14FB}"/>
              </a:ext>
            </a:extLst>
          </p:cNvPr>
          <p:cNvPicPr>
            <a:picLocks noChangeAspect="1"/>
          </p:cNvPicPr>
          <p:nvPr/>
        </p:nvPicPr>
        <p:blipFill rotWithShape="1">
          <a:blip r:embed="rId4"/>
          <a:srcRect l="11039" t="4191" r="14978" b="44910"/>
          <a:stretch/>
        </p:blipFill>
        <p:spPr>
          <a:xfrm>
            <a:off x="2815838" y="136525"/>
            <a:ext cx="6888191" cy="6717520"/>
          </a:xfrm>
          <a:prstGeom prst="rect">
            <a:avLst/>
          </a:prstGeom>
        </p:spPr>
      </p:pic>
    </p:spTree>
    <p:extLst>
      <p:ext uri="{BB962C8B-B14F-4D97-AF65-F5344CB8AC3E}">
        <p14:creationId xmlns:p14="http://schemas.microsoft.com/office/powerpoint/2010/main" val="254419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p:nvPr/>
        </p:nvSpPr>
        <p:spPr>
          <a:xfrm>
            <a:off x="201336" y="176169"/>
            <a:ext cx="1669047" cy="349006"/>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a:solidFill>
                  <a:schemeClr val="dk1"/>
                </a:solidFill>
                <a:latin typeface="Arial"/>
                <a:ea typeface="Arial"/>
                <a:cs typeface="Arial"/>
                <a:sym typeface="Arial"/>
              </a:rPr>
              <a:t>1.1　</a:t>
            </a:r>
            <a:r>
              <a:rPr lang="ja-JP" sz="1800" b="1" u="sng">
                <a:solidFill>
                  <a:schemeClr val="dk1"/>
                </a:solidFill>
                <a:latin typeface="Arial"/>
                <a:ea typeface="Arial"/>
                <a:cs typeface="Arial"/>
                <a:sym typeface="Arial"/>
              </a:rPr>
              <a:t>開催概要</a:t>
            </a:r>
            <a:endParaRPr sz="1800" b="1" u="sng">
              <a:solidFill>
                <a:schemeClr val="dk1"/>
              </a:solidFill>
              <a:latin typeface="Arial"/>
              <a:ea typeface="Arial"/>
              <a:cs typeface="Arial"/>
              <a:sym typeface="Arial"/>
            </a:endParaRPr>
          </a:p>
        </p:txBody>
      </p:sp>
      <p:sp>
        <p:nvSpPr>
          <p:cNvPr id="183" name="Google Shape;183;p3"/>
          <p:cNvSpPr txBox="1"/>
          <p:nvPr/>
        </p:nvSpPr>
        <p:spPr>
          <a:xfrm>
            <a:off x="984750" y="766672"/>
            <a:ext cx="10222500" cy="539759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altLang="en-US" sz="1800" b="1" dirty="0">
                <a:solidFill>
                  <a:schemeClr val="dk1"/>
                </a:solidFill>
              </a:rPr>
              <a:t>　</a:t>
            </a:r>
            <a:r>
              <a:rPr lang="ja-JP" altLang="en-US" sz="1600" b="1" dirty="0">
                <a:solidFill>
                  <a:schemeClr val="dk1"/>
                </a:solidFill>
              </a:rPr>
              <a:t>主</a:t>
            </a:r>
            <a:r>
              <a:rPr lang="ja-JP" sz="1600" b="1" dirty="0">
                <a:solidFill>
                  <a:schemeClr val="dk1"/>
                </a:solidFill>
                <a:latin typeface="Arial" panose="020B0604020202020204" pitchFamily="34" charset="0"/>
                <a:cs typeface="Arial" panose="020B0604020202020204" pitchFamily="34" charset="0"/>
              </a:rPr>
              <a:t>　　催　：　株式会社時之栖</a:t>
            </a:r>
            <a:r>
              <a:rPr lang="ja-JP" altLang="en-US" sz="1600" b="1" dirty="0">
                <a:solidFill>
                  <a:schemeClr val="dk1"/>
                </a:solidFill>
                <a:latin typeface="Arial" panose="020B0604020202020204" pitchFamily="34" charset="0"/>
                <a:cs typeface="Arial" panose="020B0604020202020204" pitchFamily="34" charset="0"/>
              </a:rPr>
              <a:t>　　株式会社バトン</a:t>
            </a:r>
            <a:endParaRPr lang="en-US" altLang="ja-JP"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企画運営　：　ボードゲーム大祭実行委員会　</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日　　時　：　202</a:t>
            </a:r>
            <a:r>
              <a:rPr lang="en-US" altLang="ja-JP" sz="1600" b="1" dirty="0">
                <a:solidFill>
                  <a:schemeClr val="dk1"/>
                </a:solidFill>
                <a:latin typeface="Arial" panose="020B0604020202020204" pitchFamily="34" charset="0"/>
                <a:cs typeface="Arial" panose="020B0604020202020204" pitchFamily="34" charset="0"/>
              </a:rPr>
              <a:t>6</a:t>
            </a:r>
            <a:r>
              <a:rPr lang="ja-JP" sz="1600" b="1" dirty="0">
                <a:solidFill>
                  <a:schemeClr val="dk1"/>
                </a:solidFill>
                <a:latin typeface="Arial" panose="020B0604020202020204" pitchFamily="34" charset="0"/>
                <a:cs typeface="Arial" panose="020B0604020202020204" pitchFamily="34" charset="0"/>
              </a:rPr>
              <a:t>年</a:t>
            </a:r>
            <a:r>
              <a:rPr lang="en-US" altLang="ja-JP" sz="1600" b="1" dirty="0">
                <a:solidFill>
                  <a:schemeClr val="dk1"/>
                </a:solidFill>
                <a:latin typeface="Arial" panose="020B0604020202020204" pitchFamily="34" charset="0"/>
                <a:cs typeface="Arial" panose="020B0604020202020204" pitchFamily="34" charset="0"/>
              </a:rPr>
              <a:t>9</a:t>
            </a:r>
            <a:r>
              <a:rPr lang="ja-JP" sz="1600" b="1" dirty="0">
                <a:solidFill>
                  <a:schemeClr val="dk1"/>
                </a:solidFill>
                <a:latin typeface="Arial" panose="020B0604020202020204" pitchFamily="34" charset="0"/>
                <a:cs typeface="Arial" panose="020B0604020202020204" pitchFamily="34" charset="0"/>
              </a:rPr>
              <a:t>月</a:t>
            </a:r>
            <a:r>
              <a:rPr lang="en-US" altLang="ja-JP" sz="1600" b="1" dirty="0">
                <a:solidFill>
                  <a:schemeClr val="dk1"/>
                </a:solidFill>
                <a:latin typeface="Arial" panose="020B0604020202020204" pitchFamily="34" charset="0"/>
                <a:cs typeface="Arial" panose="020B0604020202020204" pitchFamily="34" charset="0"/>
              </a:rPr>
              <a:t>12</a:t>
            </a:r>
            <a:r>
              <a:rPr lang="ja-JP" sz="1600" b="1" dirty="0">
                <a:solidFill>
                  <a:schemeClr val="dk1"/>
                </a:solidFill>
                <a:latin typeface="Arial" panose="020B0604020202020204" pitchFamily="34" charset="0"/>
                <a:cs typeface="Arial" panose="020B0604020202020204" pitchFamily="34" charset="0"/>
              </a:rPr>
              <a:t>日(土)　10：00～17：00</a:t>
            </a:r>
            <a:r>
              <a:rPr lang="ja-JP" altLang="en-US" sz="1600" b="1" dirty="0">
                <a:solidFill>
                  <a:schemeClr val="dk1"/>
                </a:solidFill>
                <a:latin typeface="Arial" panose="020B0604020202020204" pitchFamily="34" charset="0"/>
                <a:cs typeface="Arial" panose="020B0604020202020204" pitchFamily="34" charset="0"/>
              </a:rPr>
              <a:t>　　</a:t>
            </a:r>
            <a:r>
              <a:rPr lang="en-US" altLang="ja-JP" sz="1600" b="1" dirty="0">
                <a:solidFill>
                  <a:schemeClr val="dk1"/>
                </a:solidFill>
                <a:latin typeface="Arial" panose="020B0604020202020204" pitchFamily="34" charset="0"/>
                <a:cs typeface="Arial" panose="020B0604020202020204" pitchFamily="34" charset="0"/>
              </a:rPr>
              <a:t>/</a:t>
            </a:r>
            <a:r>
              <a:rPr lang="ja-JP" altLang="en-US" sz="1600" b="1" dirty="0">
                <a:solidFill>
                  <a:schemeClr val="dk1"/>
                </a:solidFill>
                <a:latin typeface="Arial" panose="020B0604020202020204" pitchFamily="34" charset="0"/>
                <a:cs typeface="Arial" panose="020B0604020202020204" pitchFamily="34" charset="0"/>
              </a:rPr>
              <a:t>　　</a:t>
            </a:r>
            <a:r>
              <a:rPr lang="en-US" altLang="ja-JP" sz="1600" b="1" dirty="0">
                <a:solidFill>
                  <a:schemeClr val="dk1"/>
                </a:solidFill>
                <a:latin typeface="Arial" panose="020B0604020202020204" pitchFamily="34" charset="0"/>
                <a:cs typeface="Arial" panose="020B0604020202020204" pitchFamily="34" charset="0"/>
              </a:rPr>
              <a:t>9</a:t>
            </a:r>
            <a:r>
              <a:rPr lang="ja-JP" sz="1600" b="1" dirty="0">
                <a:solidFill>
                  <a:schemeClr val="dk1"/>
                </a:solidFill>
                <a:latin typeface="Arial" panose="020B0604020202020204" pitchFamily="34" charset="0"/>
                <a:cs typeface="Arial" panose="020B0604020202020204" pitchFamily="34" charset="0"/>
              </a:rPr>
              <a:t>月</a:t>
            </a:r>
            <a:r>
              <a:rPr lang="en-US" altLang="ja-JP" sz="1600" b="1" dirty="0">
                <a:solidFill>
                  <a:schemeClr val="dk1"/>
                </a:solidFill>
                <a:latin typeface="Arial" panose="020B0604020202020204" pitchFamily="34" charset="0"/>
                <a:cs typeface="Arial" panose="020B0604020202020204" pitchFamily="34" charset="0"/>
              </a:rPr>
              <a:t>13</a:t>
            </a:r>
            <a:r>
              <a:rPr lang="ja-JP" sz="1600" b="1" dirty="0">
                <a:solidFill>
                  <a:schemeClr val="dk1"/>
                </a:solidFill>
                <a:latin typeface="Arial" panose="020B0604020202020204" pitchFamily="34" charset="0"/>
                <a:cs typeface="Arial" panose="020B0604020202020204" pitchFamily="34" charset="0"/>
              </a:rPr>
              <a:t>日(日)　10：00～15：00</a:t>
            </a:r>
            <a:endParaRPr sz="1600" b="1" dirty="0">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場　　所　：　御殿場高原時之栖(静岡県御殿場市)</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内　　容　：　①ボードゲームを中心としたアナログゲーム(関連商品含む)の体験会、即売会</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②出展者同士の交流、一般参加者との交流</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入  場  料　：　500円/1day(ワンドリンク付)　※小学生以下無料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数　：　最大63団体(企業ブース1</a:t>
            </a:r>
            <a:r>
              <a:rPr lang="en-US" altLang="ja-JP" sz="1600" b="1" dirty="0">
                <a:solidFill>
                  <a:schemeClr val="dk1"/>
                </a:solidFill>
                <a:latin typeface="Arial" panose="020B0604020202020204" pitchFamily="34" charset="0"/>
                <a:cs typeface="Arial" panose="020B0604020202020204" pitchFamily="34" charset="0"/>
              </a:rPr>
              <a:t>4</a:t>
            </a:r>
            <a:r>
              <a:rPr lang="ja-JP" sz="1600" b="1" dirty="0">
                <a:solidFill>
                  <a:schemeClr val="dk1"/>
                </a:solidFill>
                <a:latin typeface="Arial" panose="020B0604020202020204" pitchFamily="34" charset="0"/>
                <a:cs typeface="Arial" panose="020B0604020202020204" pitchFamily="34" charset="0"/>
              </a:rPr>
              <a:t>社、一般ブース47団体、企画・体験ブース2団体)</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42857"/>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料　：　</a:t>
            </a:r>
            <a:r>
              <a:rPr lang="ja-JP" altLang="en-US" sz="1600" b="1" dirty="0">
                <a:solidFill>
                  <a:schemeClr val="dk1"/>
                </a:solidFill>
                <a:latin typeface="Arial" panose="020B0604020202020204" pitchFamily="34" charset="0"/>
                <a:cs typeface="Arial" panose="020B0604020202020204" pitchFamily="34" charset="0"/>
              </a:rPr>
              <a:t>ブース規格により出展料を頂戴致します。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大　　賞　：　一般来場者の投票制により、一般ブース出展者の中から</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『ボードゲーム大祭大賞』を決定致します</a:t>
            </a:r>
            <a:r>
              <a:rPr lang="ja-JP" altLang="en-US" sz="1600" b="1" dirty="0">
                <a:solidFill>
                  <a:schemeClr val="dk1"/>
                </a:solidFill>
                <a:latin typeface="Arial" panose="020B0604020202020204" pitchFamily="34" charset="0"/>
                <a:cs typeface="Arial" panose="020B0604020202020204" pitchFamily="34" charset="0"/>
              </a:rPr>
              <a:t>。</a:t>
            </a:r>
            <a:endParaRPr sz="1600" b="1" dirty="0">
              <a:solidFill>
                <a:schemeClr val="dk1"/>
              </a:solidFill>
              <a:latin typeface="Arial" panose="020B0604020202020204" pitchFamily="34" charset="0"/>
              <a:cs typeface="Arial" panose="020B0604020202020204" pitchFamily="34" charset="0"/>
            </a:endParaRPr>
          </a:p>
        </p:txBody>
      </p:sp>
      <p:pic>
        <p:nvPicPr>
          <p:cNvPr id="184" name="Google Shape;184;p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85" name="Google Shape;185;p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86" name="Google Shape;18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p:sp>
        <p:nvSpPr>
          <p:cNvPr id="187" name="Google Shape;187;p3"/>
          <p:cNvSpPr txBox="1">
            <a:spLocks noGrp="1"/>
          </p:cNvSpPr>
          <p:nvPr>
            <p:ph type="ftr" idx="11"/>
          </p:nvPr>
        </p:nvSpPr>
        <p:spPr>
          <a:xfrm>
            <a:off x="4038600" y="6483175"/>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p:txBody>
      </p:sp>
      <p:pic>
        <p:nvPicPr>
          <p:cNvPr id="204" name="Google Shape;204;p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05" name="Google Shape;205;p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06" name="Google Shape;206;p5"/>
          <p:cNvSpPr txBox="1"/>
          <p:nvPr/>
        </p:nvSpPr>
        <p:spPr>
          <a:xfrm>
            <a:off x="1240570" y="768011"/>
            <a:ext cx="9658413" cy="4370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altLang="ja-JP" sz="24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600" b="1" dirty="0">
                <a:solidFill>
                  <a:schemeClr val="dk1"/>
                </a:solidFill>
                <a:latin typeface="Arial"/>
                <a:ea typeface="Arial"/>
                <a:cs typeface="Arial"/>
                <a:sym typeface="Arial"/>
              </a:rPr>
              <a:t>『ボードゲーム大祭』は</a:t>
            </a:r>
            <a:r>
              <a:rPr lang="ja-JP" sz="2600" b="1" dirty="0">
                <a:solidFill>
                  <a:srgbClr val="FF0000"/>
                </a:solidFill>
                <a:latin typeface="Arial"/>
                <a:ea typeface="Arial"/>
                <a:cs typeface="Arial"/>
                <a:sym typeface="Arial"/>
              </a:rPr>
              <a:t>新たな価値創造</a:t>
            </a:r>
            <a:r>
              <a:rPr lang="ja-JP" sz="2600" b="1" dirty="0">
                <a:solidFill>
                  <a:schemeClr val="dk1"/>
                </a:solidFill>
                <a:latin typeface="Arial"/>
                <a:ea typeface="Arial"/>
                <a:cs typeface="Arial"/>
                <a:sym typeface="Arial"/>
              </a:rPr>
              <a:t>を目指し、</a:t>
            </a:r>
            <a:endParaRPr sz="26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600" b="1" dirty="0">
                <a:solidFill>
                  <a:srgbClr val="FF0000"/>
                </a:solidFill>
                <a:latin typeface="Arial"/>
                <a:ea typeface="Arial"/>
                <a:cs typeface="Arial"/>
                <a:sym typeface="Arial"/>
              </a:rPr>
              <a:t>オンリーワンの宿泊・体験型イベント</a:t>
            </a:r>
            <a:r>
              <a:rPr lang="ja-JP" sz="2600" b="1" dirty="0">
                <a:solidFill>
                  <a:schemeClr val="dk1"/>
                </a:solidFill>
                <a:latin typeface="Arial"/>
                <a:ea typeface="Arial"/>
                <a:cs typeface="Arial"/>
                <a:sym typeface="Arial"/>
              </a:rPr>
              <a:t>を追求します。</a:t>
            </a:r>
            <a:endParaRPr sz="2600" b="1" dirty="0">
              <a:solidFill>
                <a:schemeClr val="dk1"/>
              </a:solidFill>
              <a:latin typeface="Arial"/>
              <a:ea typeface="Arial"/>
              <a:cs typeface="Arial"/>
              <a:sym typeface="Arial"/>
            </a:endParaRPr>
          </a:p>
          <a:p>
            <a:pPr marL="0" marR="0" lvl="0" indent="0" rtl="0">
              <a:spcBef>
                <a:spcPts val="0"/>
              </a:spcBef>
              <a:spcAft>
                <a:spcPts val="0"/>
              </a:spcAft>
              <a:buNone/>
            </a:pPr>
            <a:endParaRPr lang="en-US" sz="1800" b="1" dirty="0">
              <a:solidFill>
                <a:schemeClr val="dk1"/>
              </a:solidFill>
              <a:latin typeface="Arial"/>
              <a:ea typeface="Arial"/>
              <a:cs typeface="Arial"/>
              <a:sym typeface="Arial"/>
            </a:endParaRPr>
          </a:p>
          <a:p>
            <a:pPr marL="0" marR="0" lvl="0" indent="0" rtl="0">
              <a:spcBef>
                <a:spcPts val="0"/>
              </a:spcBef>
              <a:spcAft>
                <a:spcPts val="0"/>
              </a:spcAft>
              <a:buNone/>
            </a:pPr>
            <a:endParaRPr sz="18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800" b="1" dirty="0">
                <a:solidFill>
                  <a:schemeClr val="dk1"/>
                </a:solidFill>
                <a:latin typeface="Arial"/>
                <a:ea typeface="Arial"/>
                <a:cs typeface="Arial"/>
                <a:sym typeface="Arial"/>
              </a:rPr>
              <a:t>①</a:t>
            </a:r>
            <a:r>
              <a:rPr lang="ja-JP" sz="1800" b="1" dirty="0">
                <a:solidFill>
                  <a:schemeClr val="dk1"/>
                </a:solidFill>
                <a:latin typeface="Arial"/>
                <a:ea typeface="Arial"/>
                <a:cs typeface="Arial"/>
                <a:sym typeface="Arial"/>
              </a:rPr>
              <a:t>『ボードゲーム大祭』ではボードゲームファンから初心者まで全員が</a:t>
            </a:r>
            <a:endParaRPr sz="18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2000" b="1" dirty="0">
                <a:solidFill>
                  <a:srgbClr val="FF0000"/>
                </a:solidFill>
                <a:latin typeface="Arial"/>
                <a:ea typeface="Arial"/>
                <a:cs typeface="Arial"/>
                <a:sym typeface="Arial"/>
              </a:rPr>
              <a:t>　</a:t>
            </a:r>
            <a:r>
              <a:rPr lang="ja-JP" sz="2000" b="1" dirty="0">
                <a:solidFill>
                  <a:srgbClr val="FF0000"/>
                </a:solidFill>
                <a:latin typeface="Arial"/>
                <a:ea typeface="Arial"/>
                <a:cs typeface="Arial"/>
                <a:sym typeface="Arial"/>
              </a:rPr>
              <a:t>安心して・楽しく・親しみやすい </a:t>
            </a:r>
            <a:r>
              <a:rPr lang="ja-JP" sz="1800" b="1" dirty="0">
                <a:solidFill>
                  <a:schemeClr val="dk1"/>
                </a:solidFill>
                <a:latin typeface="Arial"/>
                <a:ea typeface="Arial"/>
                <a:cs typeface="Arial"/>
                <a:sym typeface="Arial"/>
              </a:rPr>
              <a:t>空間を、</a:t>
            </a:r>
            <a:r>
              <a:rPr lang="ja-JP" sz="2000" b="1" dirty="0">
                <a:solidFill>
                  <a:srgbClr val="FF0000"/>
                </a:solidFill>
                <a:latin typeface="Arial"/>
                <a:ea typeface="Arial"/>
                <a:cs typeface="Arial"/>
                <a:sym typeface="Arial"/>
              </a:rPr>
              <a:t>ふじのくに・静岡</a:t>
            </a:r>
            <a:r>
              <a:rPr lang="ja-JP" sz="1800" b="1" dirty="0">
                <a:solidFill>
                  <a:schemeClr val="dk1"/>
                </a:solidFill>
                <a:latin typeface="Arial"/>
                <a:ea typeface="Arial"/>
                <a:cs typeface="Arial"/>
                <a:sym typeface="Arial"/>
              </a:rPr>
              <a:t>から創出します。</a:t>
            </a:r>
            <a:endParaRPr sz="1800" b="1" dirty="0">
              <a:solidFill>
                <a:schemeClr val="dk1"/>
              </a:solidFill>
              <a:latin typeface="Arial"/>
              <a:ea typeface="Arial"/>
              <a:cs typeface="Arial"/>
              <a:sym typeface="Arial"/>
            </a:endParaRPr>
          </a:p>
          <a:p>
            <a:pPr marL="0" marR="0" lvl="0" indent="0" rtl="0">
              <a:spcBef>
                <a:spcPts val="0"/>
              </a:spcBef>
              <a:spcAft>
                <a:spcPts val="0"/>
              </a:spcAft>
              <a:buNone/>
            </a:pPr>
            <a:endParaRPr lang="en-US" sz="1800" b="1" i="0"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800" b="1" dirty="0">
                <a:solidFill>
                  <a:schemeClr val="dk1"/>
                </a:solidFill>
              </a:rPr>
              <a:t>②ボードゲームの</a:t>
            </a:r>
            <a:r>
              <a:rPr lang="ja-JP" altLang="en-US" sz="1800" b="1" dirty="0">
                <a:solidFill>
                  <a:srgbClr val="333333"/>
                </a:solidFill>
              </a:rPr>
              <a:t>創り手の方、来場される方と共に</a:t>
            </a:r>
            <a:endParaRPr lang="en-US" altLang="ja-JP" sz="1800" b="1" dirty="0">
              <a:solidFill>
                <a:srgbClr val="333333"/>
              </a:solidFill>
            </a:endParaRPr>
          </a:p>
          <a:p>
            <a:pPr marL="0" marR="0" lvl="0" indent="0" rtl="0">
              <a:spcBef>
                <a:spcPts val="0"/>
              </a:spcBef>
              <a:spcAft>
                <a:spcPts val="0"/>
              </a:spcAft>
              <a:buNone/>
            </a:pPr>
            <a:r>
              <a:rPr lang="ja-JP" altLang="en-US" sz="2000" b="1" dirty="0">
                <a:solidFill>
                  <a:srgbClr val="FF0000"/>
                </a:solidFill>
              </a:rPr>
              <a:t>　ボードゲームの魅力</a:t>
            </a:r>
            <a:r>
              <a:rPr lang="ja-JP" altLang="en-US" sz="1800" b="1" dirty="0">
                <a:solidFill>
                  <a:srgbClr val="333333"/>
                </a:solidFill>
              </a:rPr>
              <a:t>が広まるイベントを作り上げます。</a:t>
            </a:r>
            <a:endParaRPr lang="en-US" altLang="ja-JP" sz="1800" b="1" dirty="0">
              <a:solidFill>
                <a:srgbClr val="333333"/>
              </a:solidFill>
            </a:endParaRPr>
          </a:p>
          <a:p>
            <a:pPr marL="0" marR="0" lvl="0" indent="0" rtl="0">
              <a:spcBef>
                <a:spcPts val="0"/>
              </a:spcBef>
              <a:spcAft>
                <a:spcPts val="0"/>
              </a:spcAft>
              <a:buNone/>
            </a:pPr>
            <a:endParaRPr lang="en-US" altLang="ja-JP" sz="1800" b="1" dirty="0">
              <a:solidFill>
                <a:srgbClr val="333333"/>
              </a:solidFill>
            </a:endParaRPr>
          </a:p>
          <a:p>
            <a:pPr marL="0" marR="0" lvl="0" indent="0" rtl="0">
              <a:spcBef>
                <a:spcPts val="0"/>
              </a:spcBef>
              <a:spcAft>
                <a:spcPts val="0"/>
              </a:spcAft>
              <a:buNone/>
            </a:pPr>
            <a:r>
              <a:rPr lang="ja-JP" altLang="en-US" sz="1800" b="1" dirty="0">
                <a:solidFill>
                  <a:srgbClr val="333333"/>
                </a:solidFill>
              </a:rPr>
              <a:t>③出展者の皆様も共に楽しみ、新たな出会いや発見の機会など</a:t>
            </a:r>
            <a:endParaRPr lang="en-US" altLang="ja-JP" sz="1800" b="1" dirty="0">
              <a:solidFill>
                <a:srgbClr val="333333"/>
              </a:solidFill>
            </a:endParaRPr>
          </a:p>
          <a:p>
            <a:pPr marL="0" marR="0" lvl="0" indent="0" rtl="0">
              <a:spcBef>
                <a:spcPts val="0"/>
              </a:spcBef>
              <a:spcAft>
                <a:spcPts val="0"/>
              </a:spcAft>
              <a:buNone/>
            </a:pPr>
            <a:r>
              <a:rPr lang="ja-JP" altLang="en-US" sz="1800" b="1" dirty="0">
                <a:solidFill>
                  <a:srgbClr val="333333"/>
                </a:solidFill>
              </a:rPr>
              <a:t>　ボードゲーム大祭にしかない</a:t>
            </a:r>
            <a:r>
              <a:rPr lang="en-US" altLang="ja-JP" sz="1800" b="1" dirty="0">
                <a:solidFill>
                  <a:srgbClr val="FF0000"/>
                </a:solidFill>
              </a:rPr>
              <a:t>【</a:t>
            </a:r>
            <a:r>
              <a:rPr lang="ja-JP" altLang="en-US" sz="1800" b="1" dirty="0">
                <a:solidFill>
                  <a:srgbClr val="FF0000"/>
                </a:solidFill>
              </a:rPr>
              <a:t>価値</a:t>
            </a:r>
            <a:r>
              <a:rPr lang="en-US" altLang="ja-JP" sz="1800" b="1" dirty="0">
                <a:solidFill>
                  <a:srgbClr val="FF0000"/>
                </a:solidFill>
              </a:rPr>
              <a:t>】</a:t>
            </a:r>
            <a:r>
              <a:rPr lang="ja-JP" altLang="en-US" sz="1800" b="1" dirty="0">
                <a:solidFill>
                  <a:srgbClr val="333333"/>
                </a:solidFill>
              </a:rPr>
              <a:t>を追及します。</a:t>
            </a:r>
            <a:endParaRPr sz="1800" i="0" dirty="0">
              <a:solidFill>
                <a:srgbClr val="333333"/>
              </a:solidFill>
              <a:latin typeface="Arial"/>
              <a:ea typeface="Arial"/>
              <a:cs typeface="Arial"/>
              <a:sym typeface="Arial"/>
            </a:endParaRPr>
          </a:p>
          <a:p>
            <a:pPr marL="0" marR="0" lvl="0" indent="0" algn="l" rtl="0">
              <a:spcBef>
                <a:spcPts val="0"/>
              </a:spcBef>
              <a:spcAft>
                <a:spcPts val="0"/>
              </a:spcAft>
              <a:buNone/>
            </a:pPr>
            <a:endParaRPr sz="1800" b="0" i="0" dirty="0">
              <a:solidFill>
                <a:srgbClr val="333333"/>
              </a:solidFill>
              <a:latin typeface="Arial"/>
              <a:ea typeface="Arial"/>
              <a:cs typeface="Arial"/>
              <a:sym typeface="Arial"/>
            </a:endParaRPr>
          </a:p>
        </p:txBody>
      </p:sp>
      <p:sp>
        <p:nvSpPr>
          <p:cNvPr id="208" name="Google Shape;208;p5"/>
          <p:cNvSpPr/>
          <p:nvPr/>
        </p:nvSpPr>
        <p:spPr>
          <a:xfrm rot="5400000">
            <a:off x="4072979" y="4522144"/>
            <a:ext cx="992006" cy="2676407"/>
          </a:xfrm>
          <a:prstGeom prst="wedgeEllipseCallout">
            <a:avLst>
              <a:gd name="adj1" fmla="val -20833"/>
              <a:gd name="adj2" fmla="val 62500"/>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5"/>
          <p:cNvSpPr txBox="1"/>
          <p:nvPr/>
        </p:nvSpPr>
        <p:spPr>
          <a:xfrm>
            <a:off x="3640542" y="5827879"/>
            <a:ext cx="206979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dirty="0">
                <a:solidFill>
                  <a:srgbClr val="7F7F7F"/>
                </a:solidFill>
                <a:latin typeface="Arial"/>
                <a:ea typeface="Arial"/>
                <a:cs typeface="Arial"/>
                <a:sym typeface="Arial"/>
              </a:rPr>
              <a:t>＃時之栖　</a:t>
            </a:r>
            <a:endParaRPr sz="1050" dirty="0">
              <a:solidFill>
                <a:srgbClr val="7F7F7F"/>
              </a:solidFill>
              <a:latin typeface="Arial"/>
              <a:ea typeface="Arial"/>
              <a:cs typeface="Arial"/>
              <a:sym typeface="Arial"/>
            </a:endParaRPr>
          </a:p>
          <a:p>
            <a:pPr marL="0" marR="0" lvl="0" indent="0" algn="l" rtl="0">
              <a:spcBef>
                <a:spcPts val="0"/>
              </a:spcBef>
              <a:spcAft>
                <a:spcPts val="0"/>
              </a:spcAft>
              <a:buNone/>
            </a:pPr>
            <a:r>
              <a:rPr lang="ja-JP" sz="1050" dirty="0">
                <a:solidFill>
                  <a:srgbClr val="7F7F7F"/>
                </a:solidFill>
                <a:latin typeface="Arial"/>
                <a:ea typeface="Arial"/>
                <a:cs typeface="Arial"/>
                <a:sym typeface="Arial"/>
              </a:rPr>
              <a:t>＃ボードゲームショップ風見鶏</a:t>
            </a:r>
            <a:endParaRPr dirty="0"/>
          </a:p>
        </p:txBody>
      </p:sp>
      <p:sp>
        <p:nvSpPr>
          <p:cNvPr id="213" name="Google Shape;2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dirty="0"/>
          </a:p>
        </p:txBody>
      </p:sp>
      <p:sp>
        <p:nvSpPr>
          <p:cNvPr id="214" name="Google Shape;21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
        <p:nvSpPr>
          <p:cNvPr id="2" name="Google Shape;212;p5">
            <a:extLst>
              <a:ext uri="{FF2B5EF4-FFF2-40B4-BE49-F238E27FC236}">
                <a16:creationId xmlns:a16="http://schemas.microsoft.com/office/drawing/2014/main" id="{1DFFA9D4-7B85-5AA1-FA22-068D3637DAC7}"/>
              </a:ext>
            </a:extLst>
          </p:cNvPr>
          <p:cNvSpPr txBox="1"/>
          <p:nvPr/>
        </p:nvSpPr>
        <p:spPr>
          <a:xfrm>
            <a:off x="3640542" y="5640348"/>
            <a:ext cx="2069797" cy="25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dirty="0">
                <a:solidFill>
                  <a:srgbClr val="7F7F7F"/>
                </a:solidFill>
                <a:latin typeface="Arial"/>
                <a:ea typeface="Arial"/>
                <a:cs typeface="Arial"/>
                <a:sym typeface="Arial"/>
              </a:rPr>
              <a:t>＃ボードゲーム</a:t>
            </a:r>
            <a:r>
              <a:rPr lang="ja-JP" altLang="en-US" sz="1050" dirty="0">
                <a:solidFill>
                  <a:srgbClr val="7F7F7F"/>
                </a:solidFill>
                <a:latin typeface="Arial"/>
                <a:ea typeface="Arial"/>
                <a:cs typeface="Arial"/>
                <a:sym typeface="Arial"/>
              </a:rPr>
              <a:t>大祭</a:t>
            </a:r>
            <a:endParaRPr dirty="0"/>
          </a:p>
        </p:txBody>
      </p:sp>
      <p:pic>
        <p:nvPicPr>
          <p:cNvPr id="3" name="図 2" descr="抽象, 挿絵 が含まれている画像&#10;&#10;自動的に生成された説明">
            <a:extLst>
              <a:ext uri="{FF2B5EF4-FFF2-40B4-BE49-F238E27FC236}">
                <a16:creationId xmlns:a16="http://schemas.microsoft.com/office/drawing/2014/main" id="{5D605587-F9A9-7057-CAD0-EF02E7315F00}"/>
              </a:ext>
            </a:extLst>
          </p:cNvPr>
          <p:cNvPicPr>
            <a:picLocks noChangeAspect="1"/>
          </p:cNvPicPr>
          <p:nvPr/>
        </p:nvPicPr>
        <p:blipFill rotWithShape="1">
          <a:blip r:embed="rId5"/>
          <a:srcRect l="11039" t="4191" r="14978" b="44910"/>
          <a:stretch/>
        </p:blipFill>
        <p:spPr>
          <a:xfrm>
            <a:off x="1293017" y="5054650"/>
            <a:ext cx="1635933" cy="15953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6"/>
          <p:cNvSpPr txBox="1"/>
          <p:nvPr/>
        </p:nvSpPr>
        <p:spPr>
          <a:xfrm>
            <a:off x="595619" y="399667"/>
            <a:ext cx="46475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000000"/>
                </a:solidFill>
                <a:latin typeface="Arial"/>
                <a:ea typeface="Arial"/>
                <a:cs typeface="Arial"/>
                <a:sym typeface="Arial"/>
              </a:rPr>
              <a:t>株式会社　</a:t>
            </a:r>
            <a:r>
              <a:rPr lang="ja-JP" sz="4800" b="1" i="0" u="none" strike="noStrike" cap="none">
                <a:solidFill>
                  <a:srgbClr val="000000"/>
                </a:solidFill>
                <a:latin typeface="Arial"/>
                <a:ea typeface="Arial"/>
                <a:cs typeface="Arial"/>
                <a:sym typeface="Arial"/>
              </a:rPr>
              <a:t>時 之 栖</a:t>
            </a:r>
            <a:endParaRPr sz="4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1" u="none" strike="noStrike" cap="none">
                <a:solidFill>
                  <a:srgbClr val="000000"/>
                </a:solidFill>
                <a:latin typeface="Arial"/>
                <a:ea typeface="Arial"/>
                <a:cs typeface="Arial"/>
                <a:sym typeface="Arial"/>
              </a:rPr>
              <a:t>　　　　　　　　  　TOKI NO SUMIKA</a:t>
            </a:r>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p:txBody>
      </p:sp>
      <p:sp>
        <p:nvSpPr>
          <p:cNvPr id="220" name="Google Shape;220;p6"/>
          <p:cNvSpPr txBox="1"/>
          <p:nvPr/>
        </p:nvSpPr>
        <p:spPr>
          <a:xfrm>
            <a:off x="102066" y="1472996"/>
            <a:ext cx="6063842" cy="4493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『御殿場高原時之栖』とは・・・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「緑と光のリフレッシュリゾート」をコンセプトとした複合施設です。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御殿場市を中心に、静岡県内で宿泊</a:t>
            </a:r>
            <a:r>
              <a:rPr lang="en-US" altLang="ja-JP" sz="1200" dirty="0">
                <a:solidFill>
                  <a:schemeClr val="dk1"/>
                </a:solidFill>
                <a:latin typeface="Arial"/>
                <a:ea typeface="Arial"/>
                <a:cs typeface="Arial"/>
                <a:sym typeface="Arial"/>
              </a:rPr>
              <a:t>14</a:t>
            </a:r>
            <a:r>
              <a:rPr lang="ja-JP" sz="1200" dirty="0">
                <a:solidFill>
                  <a:schemeClr val="dk1"/>
                </a:solidFill>
                <a:latin typeface="Arial"/>
                <a:ea typeface="Arial"/>
                <a:cs typeface="Arial"/>
                <a:sym typeface="Arial"/>
              </a:rPr>
              <a:t>施設・温浴</a:t>
            </a:r>
            <a:r>
              <a:rPr lang="en-US" altLang="ja-JP" sz="1200" dirty="0">
                <a:solidFill>
                  <a:schemeClr val="dk1"/>
                </a:solidFill>
                <a:latin typeface="Arial"/>
                <a:ea typeface="Arial"/>
                <a:cs typeface="Arial"/>
                <a:sym typeface="Arial"/>
              </a:rPr>
              <a:t>4</a:t>
            </a:r>
            <a:r>
              <a:rPr lang="ja-JP" sz="1200" dirty="0">
                <a:solidFill>
                  <a:schemeClr val="dk1"/>
                </a:solidFill>
                <a:latin typeface="Arial"/>
                <a:ea typeface="Arial"/>
                <a:cs typeface="Arial"/>
                <a:sym typeface="Arial"/>
              </a:rPr>
              <a:t>施設等を運営し</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御殿場園内の年間来場者数は180万人を数えます。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全国的にも先駆けてスタートしたイルミネーション「ひかりのすみか」は、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20年以上の歴史がありイルミネーションアワードでも入賞を果たしております。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また、関連会社のGKB株式会社ではクラフトビールを醸造しており</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「御殿場高原ビール」の愛称で多くの方々から親しまれています。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ボードゲーム大祭を通じて、新たな価値を創造し、当社Missionでもある</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『一人一人が幸せになる為に、私たちは感動をつくる』の実現を目指します。</a:t>
            </a: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宿泊事業、温浴事業、食品加工販売事業、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レストラン事業、スポーツ事業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参考数値</a:t>
            </a:r>
            <a:r>
              <a:rPr lang="ja-JP" sz="1400" b="0" i="0" u="none" strike="noStrike" cap="none" dirty="0">
                <a:solidFill>
                  <a:srgbClr val="000000"/>
                </a:solidFill>
                <a:latin typeface="Arial"/>
                <a:ea typeface="Arial"/>
                <a:cs typeface="Arial"/>
                <a:sym typeface="Arial"/>
              </a:rPr>
              <a:t>　御殿場のみ年間利用客数　１８０万人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合計ホテル宿泊者数　　　　</a:t>
            </a:r>
            <a:r>
              <a:rPr lang="ja-JP" altLang="en-US" sz="1400" b="0" i="0" u="none" strike="noStrike" cap="none" dirty="0">
                <a:solidFill>
                  <a:srgbClr val="000000"/>
                </a:solidFill>
                <a:latin typeface="Arial"/>
                <a:ea typeface="Arial"/>
                <a:cs typeface="Arial"/>
                <a:sym typeface="Arial"/>
              </a:rPr>
              <a:t>４８</a:t>
            </a:r>
            <a:r>
              <a:rPr lang="ja-JP" sz="1400" b="0" i="0" u="none" strike="noStrike" cap="none" dirty="0">
                <a:solidFill>
                  <a:srgbClr val="000000"/>
                </a:solidFill>
                <a:latin typeface="Arial"/>
                <a:ea typeface="Arial"/>
                <a:cs typeface="Arial"/>
                <a:sym typeface="Arial"/>
              </a:rPr>
              <a:t>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合計日帰り温浴入館者数　１５０万人</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21" name="Google Shape;221;p6"/>
          <p:cNvPicPr preferRelativeResize="0"/>
          <p:nvPr/>
        </p:nvPicPr>
        <p:blipFill rotWithShape="1">
          <a:blip r:embed="rId3">
            <a:alphaModFix/>
          </a:blip>
          <a:srcRect/>
          <a:stretch/>
        </p:blipFill>
        <p:spPr>
          <a:xfrm>
            <a:off x="8876278" y="3633490"/>
            <a:ext cx="2700000" cy="1523117"/>
          </a:xfrm>
          <a:prstGeom prst="rect">
            <a:avLst/>
          </a:prstGeom>
          <a:noFill/>
          <a:ln>
            <a:noFill/>
          </a:ln>
        </p:spPr>
      </p:pic>
      <p:pic>
        <p:nvPicPr>
          <p:cNvPr id="222" name="Google Shape;222;p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23" name="Google Shape;223;p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24" name="Google Shape;224;p6"/>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p:txBody>
      </p:sp>
      <p:sp>
        <p:nvSpPr>
          <p:cNvPr id="225" name="Google Shape;225;p6"/>
          <p:cNvSpPr txBox="1"/>
          <p:nvPr/>
        </p:nvSpPr>
        <p:spPr>
          <a:xfrm>
            <a:off x="94950" y="5837377"/>
            <a:ext cx="42033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公式ホームページ▶　</a:t>
            </a:r>
            <a:r>
              <a:rPr lang="ja-JP" sz="14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時之栖 (tokinosumika.com)</a:t>
            </a:r>
            <a:endParaRPr sz="1400" b="1">
              <a:solidFill>
                <a:schemeClr val="dk1"/>
              </a:solidFill>
              <a:latin typeface="Arial"/>
              <a:ea typeface="Arial"/>
              <a:cs typeface="Arial"/>
              <a:sym typeface="Arial"/>
            </a:endParaRPr>
          </a:p>
        </p:txBody>
      </p:sp>
      <p:pic>
        <p:nvPicPr>
          <p:cNvPr id="226" name="Google Shape;226;p6"/>
          <p:cNvPicPr preferRelativeResize="0"/>
          <p:nvPr/>
        </p:nvPicPr>
        <p:blipFill rotWithShape="1">
          <a:blip r:embed="rId7">
            <a:alphaModFix/>
          </a:blip>
          <a:srcRect/>
          <a:stretch/>
        </p:blipFill>
        <p:spPr>
          <a:xfrm>
            <a:off x="6196668" y="617879"/>
            <a:ext cx="5376000" cy="3024000"/>
          </a:xfrm>
          <a:prstGeom prst="rect">
            <a:avLst/>
          </a:prstGeom>
          <a:noFill/>
          <a:ln>
            <a:noFill/>
          </a:ln>
        </p:spPr>
      </p:pic>
      <p:pic>
        <p:nvPicPr>
          <p:cNvPr id="227" name="Google Shape;227;p6"/>
          <p:cNvPicPr preferRelativeResize="0"/>
          <p:nvPr/>
        </p:nvPicPr>
        <p:blipFill rotWithShape="1">
          <a:blip r:embed="rId8">
            <a:alphaModFix/>
          </a:blip>
          <a:srcRect/>
          <a:stretch/>
        </p:blipFill>
        <p:spPr>
          <a:xfrm>
            <a:off x="8888621" y="5148979"/>
            <a:ext cx="2685204" cy="1512000"/>
          </a:xfrm>
          <a:prstGeom prst="rect">
            <a:avLst/>
          </a:prstGeom>
          <a:noFill/>
          <a:ln>
            <a:noFill/>
          </a:ln>
        </p:spPr>
      </p:pic>
      <p:pic>
        <p:nvPicPr>
          <p:cNvPr id="228" name="Google Shape;228;p6"/>
          <p:cNvPicPr preferRelativeResize="0"/>
          <p:nvPr/>
        </p:nvPicPr>
        <p:blipFill rotWithShape="1">
          <a:blip r:embed="rId9">
            <a:alphaModFix/>
          </a:blip>
          <a:srcRect/>
          <a:stretch/>
        </p:blipFill>
        <p:spPr>
          <a:xfrm>
            <a:off x="6201447" y="3643347"/>
            <a:ext cx="2700000" cy="1523718"/>
          </a:xfrm>
          <a:prstGeom prst="rect">
            <a:avLst/>
          </a:prstGeom>
          <a:noFill/>
          <a:ln>
            <a:noFill/>
          </a:ln>
        </p:spPr>
      </p:pic>
      <p:pic>
        <p:nvPicPr>
          <p:cNvPr id="229" name="Google Shape;229;p6"/>
          <p:cNvPicPr preferRelativeResize="0"/>
          <p:nvPr/>
        </p:nvPicPr>
        <p:blipFill rotWithShape="1">
          <a:blip r:embed="rId10">
            <a:alphaModFix/>
          </a:blip>
          <a:srcRect/>
          <a:stretch/>
        </p:blipFill>
        <p:spPr>
          <a:xfrm>
            <a:off x="6203416" y="5153008"/>
            <a:ext cx="2685207" cy="1512000"/>
          </a:xfrm>
          <a:prstGeom prst="rect">
            <a:avLst/>
          </a:prstGeom>
          <a:noFill/>
          <a:ln>
            <a:noFill/>
          </a:ln>
        </p:spPr>
      </p:pic>
      <p:sp>
        <p:nvSpPr>
          <p:cNvPr id="230" name="Google Shape;23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a:p>
        </p:txBody>
      </p:sp>
      <p:sp>
        <p:nvSpPr>
          <p:cNvPr id="231" name="Google Shape;2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p:nvPr/>
        </p:nvSpPr>
        <p:spPr>
          <a:xfrm>
            <a:off x="595619" y="399667"/>
            <a:ext cx="46475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dirty="0">
                <a:solidFill>
                  <a:srgbClr val="000000"/>
                </a:solidFill>
                <a:latin typeface="Arial"/>
                <a:ea typeface="Arial"/>
                <a:cs typeface="Arial"/>
                <a:sym typeface="Arial"/>
              </a:rPr>
              <a:t>株式会社　</a:t>
            </a:r>
            <a:r>
              <a:rPr lang="ja-JP" sz="4800" b="1" i="0" u="none" strike="noStrike" cap="none" dirty="0">
                <a:solidFill>
                  <a:srgbClr val="000000"/>
                </a:solidFill>
                <a:latin typeface="Arial"/>
                <a:ea typeface="Arial"/>
                <a:cs typeface="Arial"/>
                <a:sym typeface="Arial"/>
              </a:rPr>
              <a:t>バトン</a:t>
            </a:r>
            <a:r>
              <a:rPr lang="ja-JP" sz="1600" b="0" i="1" u="none" strike="noStrike" cap="none" dirty="0">
                <a:solidFill>
                  <a:srgbClr val="000000"/>
                </a:solidFill>
                <a:latin typeface="Arial"/>
                <a:ea typeface="Arial"/>
                <a:cs typeface="Arial"/>
                <a:sym typeface="Arial"/>
              </a:rPr>
              <a:t>　　　　　　　　  　　　　　　　　　</a:t>
            </a:r>
            <a:endParaRPr sz="16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i="1" dirty="0">
                <a:solidFill>
                  <a:srgbClr val="000000"/>
                </a:solidFill>
                <a:latin typeface="Arial"/>
                <a:ea typeface="Arial"/>
                <a:cs typeface="Arial"/>
                <a:sym typeface="Arial"/>
              </a:rPr>
              <a:t>　　　　　　　　　　　  </a:t>
            </a:r>
            <a:r>
              <a:rPr lang="ja-JP" sz="1600" b="0" i="1" u="none" strike="noStrike" cap="none" dirty="0">
                <a:solidFill>
                  <a:srgbClr val="000000"/>
                </a:solidFill>
                <a:latin typeface="Arial"/>
                <a:ea typeface="Arial"/>
                <a:cs typeface="Arial"/>
                <a:sym typeface="Arial"/>
              </a:rPr>
              <a:t>Baton</a:t>
            </a:r>
            <a:endParaRPr dirty="0"/>
          </a:p>
        </p:txBody>
      </p:sp>
      <p:sp>
        <p:nvSpPr>
          <p:cNvPr id="237" name="Google Shape;237;p7"/>
          <p:cNvSpPr txBox="1"/>
          <p:nvPr/>
        </p:nvSpPr>
        <p:spPr>
          <a:xfrm>
            <a:off x="102066" y="1476885"/>
            <a:ext cx="6063842" cy="4124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『バトン』について・・・</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ボードゲームは、</a:t>
            </a:r>
            <a:r>
              <a:rPr lang="ja-JP" sz="1200" b="0" i="0" dirty="0">
                <a:solidFill>
                  <a:srgbClr val="000000"/>
                </a:solidFill>
                <a:latin typeface="Arial"/>
                <a:ea typeface="Arial"/>
                <a:cs typeface="Arial"/>
                <a:sym typeface="Arial"/>
              </a:rPr>
              <a:t>家族間のコミュニケーションのツールとして、子供向けの</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知育玩具として、年配者向けの娯楽の一つとして、老若男女問わずいつでも気軽に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遊ぶことができます。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当社では、そんなボードゲームの魅力をさらに伝えるべく、ボードゲームを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中心としたホビー商品のネット通販事業を通して、市場の活性化・拡大に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貢献していきたいと考えております。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endParaRPr sz="120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また、ネット通販と並行して、アンテナショップを運営し、気軽に商品を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手に取り体験できる環境をご提供します。体験会などのイベントの開催や、</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限定商品の製造など、小売業務だけではなく、新たな試みへ積極的に取り組んで</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います。地方創生を掲げ、地域振興に貢献できるよう尽力致します。</a:t>
            </a:r>
            <a:endParaRPr sz="12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ボードゲーム</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ホビー</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玩具を中心とした商品の</a:t>
            </a:r>
            <a:endParaRPr sz="14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企画・仕入</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販売、店舗</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風見鶏</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の運営</a:t>
            </a:r>
            <a:endParaRPr dirty="0"/>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参考情報</a:t>
            </a:r>
            <a:r>
              <a:rPr lang="ja-JP" sz="1400" b="0" i="0" u="none" strike="noStrike" cap="none" dirty="0">
                <a:solidFill>
                  <a:srgbClr val="000000"/>
                </a:solidFill>
                <a:latin typeface="Arial"/>
                <a:ea typeface="Arial"/>
                <a:cs typeface="Arial"/>
                <a:sym typeface="Arial"/>
              </a:rPr>
              <a:t>　「みしまっぷ」が三島市ふるさと納税返礼品に採用</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楽天市場「月間優秀ショップ」受賞多数</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38" name="Google Shape;238;p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39" name="Google Shape;239;p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40" name="Google Shape;240;p7"/>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p:txBody>
      </p:sp>
      <p:sp>
        <p:nvSpPr>
          <p:cNvPr id="241" name="Google Shape;241;p7"/>
          <p:cNvSpPr txBox="1"/>
          <p:nvPr/>
        </p:nvSpPr>
        <p:spPr>
          <a:xfrm>
            <a:off x="1902559" y="5396712"/>
            <a:ext cx="353188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トップページ - 株式会社バトン (baton-net.jp)</a:t>
            </a:r>
            <a:endParaRPr sz="1100" dirty="0">
              <a:solidFill>
                <a:schemeClr val="dk1"/>
              </a:solidFill>
              <a:latin typeface="Arial"/>
              <a:ea typeface="Arial"/>
              <a:cs typeface="Arial"/>
              <a:sym typeface="Arial"/>
            </a:endParaRPr>
          </a:p>
        </p:txBody>
      </p:sp>
      <p:sp>
        <p:nvSpPr>
          <p:cNvPr id="242" name="Google Shape;242;p7"/>
          <p:cNvSpPr txBox="1"/>
          <p:nvPr/>
        </p:nvSpPr>
        <p:spPr>
          <a:xfrm>
            <a:off x="160040" y="5331505"/>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公式ホームページ▶</a:t>
            </a:r>
            <a:endParaRPr dirty="0"/>
          </a:p>
        </p:txBody>
      </p:sp>
      <p:sp>
        <p:nvSpPr>
          <p:cNvPr id="243" name="Google Shape;243;p7"/>
          <p:cNvSpPr txBox="1"/>
          <p:nvPr/>
        </p:nvSpPr>
        <p:spPr>
          <a:xfrm>
            <a:off x="1902559" y="5759095"/>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フィギュア・ホビー通販 バトンストア (baton-store.jp)</a:t>
            </a:r>
            <a:endParaRPr sz="1100" dirty="0">
              <a:solidFill>
                <a:schemeClr val="dk1"/>
              </a:solidFill>
              <a:latin typeface="Arial"/>
              <a:ea typeface="Arial"/>
              <a:cs typeface="Arial"/>
              <a:sym typeface="Arial"/>
            </a:endParaRPr>
          </a:p>
        </p:txBody>
      </p:sp>
      <p:sp>
        <p:nvSpPr>
          <p:cNvPr id="244" name="Google Shape;244;p7"/>
          <p:cNvSpPr txBox="1"/>
          <p:nvPr/>
        </p:nvSpPr>
        <p:spPr>
          <a:xfrm>
            <a:off x="160040" y="5712444"/>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バトンストア本店▶</a:t>
            </a:r>
            <a:endParaRPr dirty="0"/>
          </a:p>
        </p:txBody>
      </p:sp>
      <p:pic>
        <p:nvPicPr>
          <p:cNvPr id="245" name="Google Shape;245;p7"/>
          <p:cNvPicPr preferRelativeResize="0"/>
          <p:nvPr/>
        </p:nvPicPr>
        <p:blipFill rotWithShape="1">
          <a:blip r:embed="rId7">
            <a:alphaModFix/>
          </a:blip>
          <a:srcRect/>
          <a:stretch/>
        </p:blipFill>
        <p:spPr>
          <a:xfrm>
            <a:off x="6255392" y="938276"/>
            <a:ext cx="5717972" cy="2160000"/>
          </a:xfrm>
          <a:prstGeom prst="rect">
            <a:avLst/>
          </a:prstGeom>
          <a:noFill/>
          <a:ln>
            <a:noFill/>
          </a:ln>
        </p:spPr>
      </p:pic>
      <p:sp>
        <p:nvSpPr>
          <p:cNvPr id="246" name="Google Shape;2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sp>
        <p:nvSpPr>
          <p:cNvPr id="247" name="Google Shape;2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pic>
        <p:nvPicPr>
          <p:cNvPr id="248" name="Google Shape;248;p7" descr="ボードゲームショップ風見鶏、三島市が舞台の新作ボードゲーム ..."/>
          <p:cNvPicPr preferRelativeResize="0"/>
          <p:nvPr/>
        </p:nvPicPr>
        <p:blipFill rotWithShape="1">
          <a:blip r:embed="rId8">
            <a:alphaModFix/>
          </a:blip>
          <a:srcRect/>
          <a:stretch/>
        </p:blipFill>
        <p:spPr>
          <a:xfrm>
            <a:off x="9273364" y="3969231"/>
            <a:ext cx="2700000" cy="1516163"/>
          </a:xfrm>
          <a:prstGeom prst="rect">
            <a:avLst/>
          </a:prstGeom>
          <a:noFill/>
          <a:ln>
            <a:noFill/>
          </a:ln>
        </p:spPr>
      </p:pic>
      <p:pic>
        <p:nvPicPr>
          <p:cNvPr id="249" name="Google Shape;249;p7" descr="風見鶏』大人も子供もいっしょに楽しむ三島のボードゲーム専門店 ..."/>
          <p:cNvPicPr preferRelativeResize="0"/>
          <p:nvPr/>
        </p:nvPicPr>
        <p:blipFill rotWithShape="1">
          <a:blip r:embed="rId9">
            <a:alphaModFix/>
          </a:blip>
          <a:srcRect/>
          <a:stretch/>
        </p:blipFill>
        <p:spPr>
          <a:xfrm>
            <a:off x="6255392" y="3573216"/>
            <a:ext cx="2880000" cy="2160000"/>
          </a:xfrm>
          <a:prstGeom prst="rect">
            <a:avLst/>
          </a:prstGeom>
          <a:noFill/>
          <a:ln>
            <a:noFill/>
          </a:ln>
        </p:spPr>
      </p:pic>
      <p:sp>
        <p:nvSpPr>
          <p:cNvPr id="2" name="Google Shape;244;p7">
            <a:extLst>
              <a:ext uri="{FF2B5EF4-FFF2-40B4-BE49-F238E27FC236}">
                <a16:creationId xmlns:a16="http://schemas.microsoft.com/office/drawing/2014/main" id="{B56D383C-0910-61A9-ED45-80A99D12E612}"/>
              </a:ext>
            </a:extLst>
          </p:cNvPr>
          <p:cNvSpPr txBox="1"/>
          <p:nvPr/>
        </p:nvSpPr>
        <p:spPr>
          <a:xfrm>
            <a:off x="135612" y="6120994"/>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a:t>
            </a:r>
            <a:r>
              <a:rPr lang="ja-JP" altLang="en-US" sz="1400" b="1" dirty="0">
                <a:solidFill>
                  <a:schemeClr val="dk1"/>
                </a:solidFill>
                <a:latin typeface="Arial"/>
                <a:ea typeface="Arial"/>
                <a:cs typeface="Arial"/>
                <a:sym typeface="Arial"/>
              </a:rPr>
              <a:t>中野ﾌﾞﾛｰﾄﾞｳｪｲ</a:t>
            </a:r>
            <a:r>
              <a:rPr lang="ja-JP" sz="1400" b="1" dirty="0">
                <a:solidFill>
                  <a:schemeClr val="dk1"/>
                </a:solidFill>
                <a:latin typeface="Arial"/>
                <a:ea typeface="Arial"/>
                <a:cs typeface="Arial"/>
                <a:sym typeface="Arial"/>
              </a:rPr>
              <a:t>店▶</a:t>
            </a:r>
            <a:endParaRPr dirty="0"/>
          </a:p>
        </p:txBody>
      </p:sp>
      <p:sp>
        <p:nvSpPr>
          <p:cNvPr id="4" name="Google Shape;243;p7">
            <a:extLst>
              <a:ext uri="{FF2B5EF4-FFF2-40B4-BE49-F238E27FC236}">
                <a16:creationId xmlns:a16="http://schemas.microsoft.com/office/drawing/2014/main" id="{137A8701-993B-21E6-A5C7-F6CCD619FC8C}"/>
              </a:ext>
            </a:extLst>
          </p:cNvPr>
          <p:cNvSpPr txBox="1"/>
          <p:nvPr/>
        </p:nvSpPr>
        <p:spPr>
          <a:xfrm>
            <a:off x="2878812" y="6168240"/>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バトンストア</a:t>
            </a:r>
            <a:r>
              <a:rPr lang="ja-JP" altLang="en-US"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中野ﾌﾞﾛｰﾄﾞｳｪｲ店</a:t>
            </a: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(baton-store.jp)</a:t>
            </a:r>
            <a:endParaRPr sz="1100"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8"/>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endParaRPr sz="1800" b="1" u="sng" dirty="0">
              <a:solidFill>
                <a:schemeClr val="dk1"/>
              </a:solidFill>
              <a:latin typeface="Arial Black"/>
              <a:ea typeface="Arial Black"/>
              <a:cs typeface="Arial Black"/>
              <a:sym typeface="Arial Black"/>
            </a:endParaRPr>
          </a:p>
        </p:txBody>
      </p:sp>
      <p:pic>
        <p:nvPicPr>
          <p:cNvPr id="255" name="Google Shape;255;p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56" name="Google Shape;256;p8"/>
          <p:cNvPicPr preferRelativeResize="0"/>
          <p:nvPr/>
        </p:nvPicPr>
        <p:blipFill rotWithShape="1">
          <a:blip r:embed="rId4">
            <a:alphaModFix/>
          </a:blip>
          <a:srcRect/>
          <a:stretch/>
        </p:blipFill>
        <p:spPr>
          <a:xfrm>
            <a:off x="11658578" y="82446"/>
            <a:ext cx="499866" cy="540000"/>
          </a:xfrm>
          <a:prstGeom prst="rect">
            <a:avLst/>
          </a:prstGeom>
          <a:noFill/>
          <a:ln>
            <a:noFill/>
          </a:ln>
        </p:spPr>
      </p:pic>
      <p:pic>
        <p:nvPicPr>
          <p:cNvPr id="257" name="Google Shape;257;p8" descr="電車・バスで"/>
          <p:cNvPicPr preferRelativeResize="0"/>
          <p:nvPr/>
        </p:nvPicPr>
        <p:blipFill rotWithShape="1">
          <a:blip r:embed="rId5">
            <a:alphaModFix/>
          </a:blip>
          <a:srcRect/>
          <a:stretch/>
        </p:blipFill>
        <p:spPr>
          <a:xfrm>
            <a:off x="193016" y="3925623"/>
            <a:ext cx="5760000" cy="2254980"/>
          </a:xfrm>
          <a:prstGeom prst="rect">
            <a:avLst/>
          </a:prstGeom>
          <a:noFill/>
          <a:ln>
            <a:noFill/>
          </a:ln>
        </p:spPr>
      </p:pic>
      <p:pic>
        <p:nvPicPr>
          <p:cNvPr id="258" name="Google Shape;258;p8" descr="車で"/>
          <p:cNvPicPr preferRelativeResize="0"/>
          <p:nvPr/>
        </p:nvPicPr>
        <p:blipFill rotWithShape="1">
          <a:blip r:embed="rId6">
            <a:alphaModFix/>
          </a:blip>
          <a:srcRect/>
          <a:stretch/>
        </p:blipFill>
        <p:spPr>
          <a:xfrm>
            <a:off x="201336" y="948512"/>
            <a:ext cx="5768185" cy="2160000"/>
          </a:xfrm>
          <a:prstGeom prst="rect">
            <a:avLst/>
          </a:prstGeom>
          <a:noFill/>
          <a:ln>
            <a:noFill/>
          </a:ln>
        </p:spPr>
      </p:pic>
      <p:sp>
        <p:nvSpPr>
          <p:cNvPr id="259" name="Google Shape;259;p8"/>
          <p:cNvSpPr txBox="1"/>
          <p:nvPr/>
        </p:nvSpPr>
        <p:spPr>
          <a:xfrm>
            <a:off x="125904" y="640735"/>
            <a:ext cx="19383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(お車でお越しの場合)</a:t>
            </a:r>
            <a:endParaRPr sz="1400">
              <a:solidFill>
                <a:schemeClr val="dk1"/>
              </a:solidFill>
              <a:latin typeface="Arial"/>
              <a:ea typeface="Arial"/>
              <a:cs typeface="Arial"/>
              <a:sym typeface="Arial"/>
            </a:endParaRPr>
          </a:p>
        </p:txBody>
      </p:sp>
      <p:sp>
        <p:nvSpPr>
          <p:cNvPr id="260" name="Google Shape;260;p8"/>
          <p:cNvSpPr txBox="1"/>
          <p:nvPr/>
        </p:nvSpPr>
        <p:spPr>
          <a:xfrm>
            <a:off x="125904" y="3639450"/>
            <a:ext cx="55451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(電車お越しの場合)　</a:t>
            </a:r>
            <a:r>
              <a:rPr lang="ja-JP" sz="1100" b="1">
                <a:solidFill>
                  <a:srgbClr val="FF0000"/>
                </a:solidFill>
                <a:latin typeface="Arial"/>
                <a:ea typeface="Arial"/>
                <a:cs typeface="Arial"/>
                <a:sym typeface="Arial"/>
              </a:rPr>
              <a:t>※最寄り駅2カ所から無料シャトルバスが運行しています</a:t>
            </a:r>
            <a:endParaRPr sz="1400" b="1">
              <a:solidFill>
                <a:srgbClr val="FF0000"/>
              </a:solidFill>
              <a:latin typeface="Arial"/>
              <a:ea typeface="Arial"/>
              <a:cs typeface="Arial"/>
              <a:sym typeface="Arial"/>
            </a:endParaRPr>
          </a:p>
        </p:txBody>
      </p:sp>
      <p:sp>
        <p:nvSpPr>
          <p:cNvPr id="261" name="Google Shape;261;p8"/>
          <p:cNvSpPr txBox="1"/>
          <p:nvPr/>
        </p:nvSpPr>
        <p:spPr>
          <a:xfrm>
            <a:off x="6426939" y="3906051"/>
            <a:ext cx="538571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交通アクセス | 時之栖 (tokinosumika.com)</a:t>
            </a:r>
            <a:endParaRPr sz="1000">
              <a:solidFill>
                <a:schemeClr val="dk1"/>
              </a:solidFill>
              <a:latin typeface="Arial"/>
              <a:ea typeface="Arial"/>
              <a:cs typeface="Arial"/>
              <a:sym typeface="Arial"/>
            </a:endParaRPr>
          </a:p>
        </p:txBody>
      </p:sp>
      <p:sp>
        <p:nvSpPr>
          <p:cNvPr id="262" name="Google Shape;262;p8"/>
          <p:cNvSpPr txBox="1"/>
          <p:nvPr/>
        </p:nvSpPr>
        <p:spPr>
          <a:xfrm>
            <a:off x="6349830" y="3586327"/>
            <a:ext cx="26981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シャトルバス時刻表はこちら▼</a:t>
            </a:r>
            <a:endParaRPr/>
          </a:p>
        </p:txBody>
      </p:sp>
      <p:sp>
        <p:nvSpPr>
          <p:cNvPr id="263" name="Google Shape;263;p8"/>
          <p:cNvSpPr txBox="1"/>
          <p:nvPr/>
        </p:nvSpPr>
        <p:spPr>
          <a:xfrm>
            <a:off x="6426938" y="4112532"/>
            <a:ext cx="403187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※イベント当日は増便を予定しておりますので都度ご確認ください</a:t>
            </a:r>
            <a:endParaRPr/>
          </a:p>
        </p:txBody>
      </p:sp>
      <p:pic>
        <p:nvPicPr>
          <p:cNvPr id="264" name="Google Shape;264;p8"/>
          <p:cNvPicPr preferRelativeResize="0"/>
          <p:nvPr/>
        </p:nvPicPr>
        <p:blipFill rotWithShape="1">
          <a:blip r:embed="rId8">
            <a:alphaModFix/>
          </a:blip>
          <a:srcRect/>
          <a:stretch/>
        </p:blipFill>
        <p:spPr>
          <a:xfrm>
            <a:off x="6201666" y="973153"/>
            <a:ext cx="5940000" cy="2123739"/>
          </a:xfrm>
          <a:prstGeom prst="rect">
            <a:avLst/>
          </a:prstGeom>
          <a:noFill/>
          <a:ln>
            <a:noFill/>
          </a:ln>
        </p:spPr>
      </p:pic>
      <p:pic>
        <p:nvPicPr>
          <p:cNvPr id="265" name="Google Shape;265;p8" descr="三島駅北口のりば"/>
          <p:cNvPicPr preferRelativeResize="0"/>
          <p:nvPr/>
        </p:nvPicPr>
        <p:blipFill rotWithShape="1">
          <a:blip r:embed="rId9">
            <a:alphaModFix/>
          </a:blip>
          <a:srcRect/>
          <a:stretch/>
        </p:blipFill>
        <p:spPr>
          <a:xfrm>
            <a:off x="9223510" y="4513339"/>
            <a:ext cx="2396250" cy="1620000"/>
          </a:xfrm>
          <a:prstGeom prst="rect">
            <a:avLst/>
          </a:prstGeom>
          <a:noFill/>
          <a:ln>
            <a:noFill/>
          </a:ln>
        </p:spPr>
      </p:pic>
      <p:pic>
        <p:nvPicPr>
          <p:cNvPr id="266" name="Google Shape;266;p8" descr="御殿場駅のりば"/>
          <p:cNvPicPr preferRelativeResize="0"/>
          <p:nvPr/>
        </p:nvPicPr>
        <p:blipFill rotWithShape="1">
          <a:blip r:embed="rId10">
            <a:alphaModFix/>
          </a:blip>
          <a:srcRect/>
          <a:stretch/>
        </p:blipFill>
        <p:spPr>
          <a:xfrm>
            <a:off x="6644806" y="4513339"/>
            <a:ext cx="2220750" cy="1620000"/>
          </a:xfrm>
          <a:prstGeom prst="rect">
            <a:avLst/>
          </a:prstGeom>
          <a:noFill/>
          <a:ln>
            <a:noFill/>
          </a:ln>
        </p:spPr>
      </p:pic>
      <p:sp>
        <p:nvSpPr>
          <p:cNvPr id="267" name="Google Shape;26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sp>
        <p:nvSpPr>
          <p:cNvPr id="268" name="Google Shape;26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2"/>
          <p:cNvSpPr txBox="1"/>
          <p:nvPr/>
        </p:nvSpPr>
        <p:spPr>
          <a:xfrm>
            <a:off x="201336" y="167780"/>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2.1　</a:t>
            </a:r>
            <a:r>
              <a:rPr lang="ja-JP" sz="1800" b="1" u="sng" dirty="0">
                <a:solidFill>
                  <a:schemeClr val="dk1"/>
                </a:solidFill>
                <a:latin typeface="Arial"/>
                <a:ea typeface="Arial"/>
                <a:cs typeface="Arial"/>
                <a:sym typeface="Arial"/>
              </a:rPr>
              <a:t>出展者募集について</a:t>
            </a:r>
            <a:endParaRPr sz="1800" b="1" u="sng" dirty="0">
              <a:solidFill>
                <a:schemeClr val="dk1"/>
              </a:solidFill>
              <a:latin typeface="Arial Black"/>
              <a:ea typeface="Arial Black"/>
              <a:cs typeface="Arial Black"/>
              <a:sym typeface="Arial Black"/>
            </a:endParaRPr>
          </a:p>
        </p:txBody>
      </p:sp>
      <p:sp>
        <p:nvSpPr>
          <p:cNvPr id="274" name="Google Shape;274;p12"/>
          <p:cNvSpPr txBox="1"/>
          <p:nvPr/>
        </p:nvSpPr>
        <p:spPr>
          <a:xfrm>
            <a:off x="1281850" y="679151"/>
            <a:ext cx="9628200" cy="1629573"/>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a:t>
            </a:r>
            <a:r>
              <a:rPr lang="ja-JP" sz="1800" b="1" dirty="0">
                <a:solidFill>
                  <a:srgbClr val="FF0000"/>
                </a:solidFill>
                <a:latin typeface="Arial"/>
                <a:ea typeface="Arial"/>
                <a:cs typeface="Arial"/>
                <a:sym typeface="Arial"/>
              </a:rPr>
              <a:t>202</a:t>
            </a:r>
            <a:r>
              <a:rPr lang="en-US" altLang="ja-JP" sz="1800" b="1" dirty="0">
                <a:solidFill>
                  <a:srgbClr val="FF0000"/>
                </a:solidFill>
                <a:latin typeface="Arial"/>
                <a:ea typeface="Arial"/>
                <a:cs typeface="Arial"/>
                <a:sym typeface="Arial"/>
              </a:rPr>
              <a:t>6</a:t>
            </a:r>
            <a:r>
              <a:rPr lang="ja-JP" sz="1800" b="1" dirty="0">
                <a:solidFill>
                  <a:srgbClr val="FF0000"/>
                </a:solidFill>
                <a:latin typeface="Arial"/>
                <a:ea typeface="Arial"/>
                <a:cs typeface="Arial"/>
                <a:sym typeface="Arial"/>
              </a:rPr>
              <a:t>年3月20日～4月30日</a:t>
            </a:r>
            <a:endParaRPr sz="1800" b="1" dirty="0">
              <a:solidFill>
                <a:srgbClr val="FF0000"/>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時之栖公式サイトにて応募フォームを用意いたします。</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ボードゲーム大祭公式Xにてご案内いたします。 </a:t>
            </a:r>
            <a:r>
              <a:rPr lang="ja-JP" sz="1800" b="1"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https://twitter.com/boardgametaisai</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募集期間終了後</a:t>
            </a:r>
            <a:r>
              <a:rPr lang="ja-JP" sz="1800" b="1" dirty="0">
                <a:solidFill>
                  <a:srgbClr val="FF0000"/>
                </a:solidFill>
                <a:latin typeface="Arial"/>
                <a:ea typeface="Arial"/>
                <a:cs typeface="Arial"/>
                <a:sym typeface="Arial"/>
              </a:rPr>
              <a:t>5月中旬頃</a:t>
            </a:r>
            <a:r>
              <a:rPr lang="ja-JP" sz="1800" b="1" dirty="0">
                <a:solidFill>
                  <a:schemeClr val="dk1"/>
                </a:solidFill>
                <a:latin typeface="Arial"/>
                <a:ea typeface="Arial"/>
                <a:cs typeface="Arial"/>
                <a:sym typeface="Arial"/>
              </a:rPr>
              <a:t>に当落の決定。</a:t>
            </a:r>
            <a:br>
              <a:rPr lang="ja-JP" sz="1800" b="1" dirty="0">
                <a:solidFill>
                  <a:schemeClr val="dk1"/>
                </a:solidFill>
                <a:latin typeface="Arial"/>
                <a:ea typeface="Arial"/>
                <a:cs typeface="Arial"/>
                <a:sym typeface="Arial"/>
              </a:rPr>
            </a:br>
            <a:r>
              <a:rPr lang="ja-JP" sz="1800" b="1" dirty="0">
                <a:solidFill>
                  <a:schemeClr val="dk1"/>
                </a:solidFill>
                <a:latin typeface="Arial"/>
                <a:ea typeface="Arial"/>
                <a:cs typeface="Arial"/>
                <a:sym typeface="Arial"/>
              </a:rPr>
              <a:t>※お申し込み時にご登録いただくメールアドレス宛にご連絡いたします。</a:t>
            </a:r>
            <a:endParaRPr sz="1800" b="1" dirty="0">
              <a:solidFill>
                <a:schemeClr val="dk1"/>
              </a:solidFill>
              <a:latin typeface="Arial"/>
              <a:ea typeface="Arial"/>
              <a:cs typeface="Arial"/>
              <a:sym typeface="Arial"/>
            </a:endParaRPr>
          </a:p>
        </p:txBody>
      </p:sp>
      <p:pic>
        <p:nvPicPr>
          <p:cNvPr id="275" name="Google Shape;275;p12"/>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76" name="Google Shape;276;p12"/>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77" name="Google Shape;2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a:t>
            </a:fld>
            <a:endParaRPr/>
          </a:p>
        </p:txBody>
      </p:sp>
      <p:sp>
        <p:nvSpPr>
          <p:cNvPr id="278" name="Google Shape;278;p12"/>
          <p:cNvSpPr txBox="1">
            <a:spLocks noGrp="1"/>
          </p:cNvSpPr>
          <p:nvPr>
            <p:ph type="ftr" idx="11"/>
          </p:nvPr>
        </p:nvSpPr>
        <p:spPr>
          <a:xfrm>
            <a:off x="4038550" y="6470794"/>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 name="Google Shape;286;p13">
            <a:extLst>
              <a:ext uri="{FF2B5EF4-FFF2-40B4-BE49-F238E27FC236}">
                <a16:creationId xmlns:a16="http://schemas.microsoft.com/office/drawing/2014/main" id="{9CB6B349-86DB-FC38-4737-4A4E8BFC504F}"/>
              </a:ext>
            </a:extLst>
          </p:cNvPr>
          <p:cNvSpPr txBox="1"/>
          <p:nvPr/>
        </p:nvSpPr>
        <p:spPr>
          <a:xfrm>
            <a:off x="1281850" y="2960275"/>
            <a:ext cx="9628200" cy="193702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次ページの「搬入票」を利用の上</a:t>
            </a:r>
            <a:r>
              <a:rPr lang="ja-JP" sz="1800" b="1" dirty="0">
                <a:solidFill>
                  <a:srgbClr val="FF0000"/>
                </a:solidFill>
                <a:latin typeface="Arial"/>
                <a:ea typeface="Arial"/>
                <a:cs typeface="Arial"/>
                <a:sym typeface="Arial"/>
              </a:rPr>
              <a:t>202</a:t>
            </a:r>
            <a:r>
              <a:rPr lang="en-US" altLang="ja-JP" sz="1800" b="1" dirty="0">
                <a:solidFill>
                  <a:srgbClr val="FF0000"/>
                </a:solidFill>
                <a:latin typeface="Arial"/>
                <a:ea typeface="Arial"/>
                <a:cs typeface="Arial"/>
                <a:sym typeface="Arial"/>
              </a:rPr>
              <a:t>6</a:t>
            </a:r>
            <a:r>
              <a:rPr lang="ja-JP" sz="1800" b="1" dirty="0">
                <a:solidFill>
                  <a:srgbClr val="FF0000"/>
                </a:solidFill>
                <a:latin typeface="Arial"/>
                <a:ea typeface="Arial"/>
                <a:cs typeface="Arial"/>
                <a:sym typeface="Arial"/>
              </a:rPr>
              <a:t>年</a:t>
            </a:r>
            <a:r>
              <a:rPr lang="en-US" altLang="ja-JP" sz="1800" b="1" dirty="0">
                <a:solidFill>
                  <a:srgbClr val="FF0000"/>
                </a:solidFill>
              </a:rPr>
              <a:t>9</a:t>
            </a:r>
            <a:r>
              <a:rPr lang="ja-JP" sz="1800" b="1" dirty="0">
                <a:solidFill>
                  <a:srgbClr val="FF0000"/>
                </a:solidFill>
                <a:latin typeface="Arial"/>
                <a:ea typeface="Arial"/>
                <a:cs typeface="Arial"/>
                <a:sym typeface="Arial"/>
              </a:rPr>
              <a:t>月</a:t>
            </a:r>
            <a:r>
              <a:rPr lang="en-US" altLang="ja-JP" sz="1800" b="1" dirty="0">
                <a:solidFill>
                  <a:srgbClr val="FF0000"/>
                </a:solidFill>
                <a:latin typeface="Arial"/>
                <a:ea typeface="Arial"/>
                <a:cs typeface="Arial"/>
                <a:sym typeface="Arial"/>
              </a:rPr>
              <a:t>10</a:t>
            </a:r>
            <a:r>
              <a:rPr lang="ja-JP" sz="1800" b="1" dirty="0">
                <a:solidFill>
                  <a:srgbClr val="FF0000"/>
                </a:solidFill>
                <a:latin typeface="Arial"/>
                <a:ea typeface="Arial"/>
                <a:cs typeface="Arial"/>
                <a:sym typeface="Arial"/>
              </a:rPr>
              <a:t>日(木)12:00</a:t>
            </a:r>
            <a:r>
              <a:rPr lang="ja-JP" sz="1800" b="1" dirty="0">
                <a:solidFill>
                  <a:srgbClr val="FF0000"/>
                </a:solidFill>
              </a:rPr>
              <a:t>以降</a:t>
            </a:r>
            <a:r>
              <a:rPr lang="ja-JP" sz="1800" b="1" dirty="0">
                <a:solidFill>
                  <a:schemeClr val="dk1"/>
                </a:solidFill>
              </a:rPr>
              <a:t>の</a:t>
            </a:r>
            <a:r>
              <a:rPr lang="ja-JP" sz="1800" b="1" dirty="0">
                <a:solidFill>
                  <a:schemeClr val="dk1"/>
                </a:solidFill>
                <a:latin typeface="Arial"/>
                <a:ea typeface="Arial"/>
                <a:cs typeface="Arial"/>
                <a:sym typeface="Arial"/>
              </a:rPr>
              <a:t>指定で</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元払いにて下記住所宛にご発送ください。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＜送り先＞</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〒412-0033</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静岡県御殿場市神山719　</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株式会社時之栖　御殿場高原ホテル(</a:t>
            </a:r>
            <a:r>
              <a:rPr lang="ja-JP" altLang="en-US" sz="1800" b="1" dirty="0">
                <a:solidFill>
                  <a:schemeClr val="dk1"/>
                </a:solidFill>
                <a:latin typeface="Arial"/>
                <a:ea typeface="Arial"/>
                <a:cs typeface="Arial"/>
                <a:sym typeface="Arial"/>
              </a:rPr>
              <a:t>第</a:t>
            </a:r>
            <a:r>
              <a:rPr lang="en-US" altLang="ja-JP" sz="1800" b="1" dirty="0">
                <a:solidFill>
                  <a:schemeClr val="dk1"/>
                </a:solidFill>
              </a:rPr>
              <a:t>5</a:t>
            </a:r>
            <a:r>
              <a:rPr lang="ja-JP" altLang="en-US" sz="1800" b="1" dirty="0">
                <a:solidFill>
                  <a:schemeClr val="dk1"/>
                </a:solidFill>
                <a:latin typeface="Arial"/>
                <a:ea typeface="Arial"/>
                <a:cs typeface="Arial"/>
                <a:sym typeface="Arial"/>
              </a:rPr>
              <a:t>回</a:t>
            </a:r>
            <a:r>
              <a:rPr lang="ja-JP" sz="1800" b="1" dirty="0">
                <a:solidFill>
                  <a:schemeClr val="dk1"/>
                </a:solidFill>
                <a:latin typeface="Arial"/>
                <a:ea typeface="Arial"/>
                <a:cs typeface="Arial"/>
                <a:sym typeface="Arial"/>
              </a:rPr>
              <a:t>ボードゲーム大祭)　行</a:t>
            </a:r>
            <a:endParaRPr sz="1800" b="1" dirty="0">
              <a:solidFill>
                <a:schemeClr val="dk1"/>
              </a:solidFill>
              <a:latin typeface="Arial"/>
              <a:ea typeface="Arial"/>
              <a:cs typeface="Arial"/>
              <a:sym typeface="Arial"/>
            </a:endParaRPr>
          </a:p>
        </p:txBody>
      </p:sp>
      <p:sp>
        <p:nvSpPr>
          <p:cNvPr id="5" name="Google Shape;285;p13">
            <a:extLst>
              <a:ext uri="{FF2B5EF4-FFF2-40B4-BE49-F238E27FC236}">
                <a16:creationId xmlns:a16="http://schemas.microsoft.com/office/drawing/2014/main" id="{E752DA50-B092-8689-AB49-792C6B2BDA29}"/>
              </a:ext>
            </a:extLst>
          </p:cNvPr>
          <p:cNvSpPr txBox="1"/>
          <p:nvPr/>
        </p:nvSpPr>
        <p:spPr>
          <a:xfrm>
            <a:off x="201335" y="2449833"/>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荷物の配送について</a:t>
            </a:r>
            <a:endParaRPr sz="1800" b="1" u="sng" dirty="0">
              <a:solidFill>
                <a:schemeClr val="dk1"/>
              </a:solidFill>
              <a:latin typeface="Arial Black"/>
              <a:ea typeface="Arial Black"/>
              <a:cs typeface="Arial Black"/>
              <a:sym typeface="Arial Black"/>
            </a:endParaRPr>
          </a:p>
        </p:txBody>
      </p:sp>
      <p:sp>
        <p:nvSpPr>
          <p:cNvPr id="6" name="Google Shape;291;p13">
            <a:extLst>
              <a:ext uri="{FF2B5EF4-FFF2-40B4-BE49-F238E27FC236}">
                <a16:creationId xmlns:a16="http://schemas.microsoft.com/office/drawing/2014/main" id="{D67BDCB1-AA68-5221-5114-D7F220A90D76}"/>
              </a:ext>
            </a:extLst>
          </p:cNvPr>
          <p:cNvSpPr txBox="1"/>
          <p:nvPr/>
        </p:nvSpPr>
        <p:spPr>
          <a:xfrm>
            <a:off x="201335" y="5038413"/>
            <a:ext cx="37465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駐車場の利用・搬入について</a:t>
            </a:r>
            <a:endParaRPr sz="1800" b="1" u="sng" dirty="0">
              <a:solidFill>
                <a:schemeClr val="dk1"/>
              </a:solidFill>
              <a:latin typeface="Arial Black"/>
              <a:ea typeface="Arial Black"/>
              <a:cs typeface="Arial Black"/>
              <a:sym typeface="Arial Black"/>
            </a:endParaRPr>
          </a:p>
        </p:txBody>
      </p:sp>
      <p:sp>
        <p:nvSpPr>
          <p:cNvPr id="7" name="Google Shape;292;p13">
            <a:extLst>
              <a:ext uri="{FF2B5EF4-FFF2-40B4-BE49-F238E27FC236}">
                <a16:creationId xmlns:a16="http://schemas.microsoft.com/office/drawing/2014/main" id="{D08621BA-E035-4320-6255-AFC3BEF6EC54}"/>
              </a:ext>
            </a:extLst>
          </p:cNvPr>
          <p:cNvSpPr txBox="1"/>
          <p:nvPr/>
        </p:nvSpPr>
        <p:spPr>
          <a:xfrm>
            <a:off x="1281850" y="5548854"/>
            <a:ext cx="9628200" cy="101466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当日お車にて搬入される出展者様は、</a:t>
            </a:r>
            <a:r>
              <a:rPr lang="ja-JP" sz="1800" b="1" dirty="0">
                <a:solidFill>
                  <a:srgbClr val="FF0000"/>
                </a:solidFill>
                <a:latin typeface="Arial"/>
                <a:ea typeface="Arial"/>
                <a:cs typeface="Arial"/>
                <a:sym typeface="Arial"/>
              </a:rPr>
              <a:t>第5駐車場</a:t>
            </a:r>
            <a:r>
              <a:rPr lang="ja-JP" sz="1800" b="1" dirty="0">
                <a:solidFill>
                  <a:schemeClr val="dk1"/>
                </a:solidFill>
                <a:latin typeface="Arial"/>
                <a:ea typeface="Arial"/>
                <a:cs typeface="Arial"/>
                <a:sym typeface="Arial"/>
              </a:rPr>
              <a:t>または</a:t>
            </a:r>
            <a:r>
              <a:rPr lang="ja-JP" sz="1800" b="1" dirty="0">
                <a:solidFill>
                  <a:srgbClr val="FF0000"/>
                </a:solidFill>
                <a:latin typeface="Arial"/>
                <a:ea typeface="Arial"/>
                <a:cs typeface="Arial"/>
                <a:sym typeface="Arial"/>
              </a:rPr>
              <a:t>第1駐車場</a:t>
            </a:r>
            <a:r>
              <a:rPr lang="ja-JP" sz="1800" b="1" dirty="0">
                <a:solidFill>
                  <a:schemeClr val="dk1"/>
                </a:solidFill>
                <a:latin typeface="Arial"/>
                <a:ea typeface="Arial"/>
                <a:cs typeface="Arial"/>
                <a:sym typeface="Arial"/>
              </a:rPr>
              <a:t>にお車を停めて会場に越しください。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宿泊プランをお申し込みの方は各宿泊施設の駐車場がご利用可能です。</a:t>
            </a:r>
            <a:endParaRPr sz="1800" b="1"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1C6861-E46C-8EBC-AB79-71EC35414C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9</a:t>
            </a:fld>
            <a:endParaRPr lang="ja-JP" altLang="en-US"/>
          </a:p>
        </p:txBody>
      </p:sp>
      <p:sp>
        <p:nvSpPr>
          <p:cNvPr id="3" name="Google Shape;273;p12">
            <a:extLst>
              <a:ext uri="{FF2B5EF4-FFF2-40B4-BE49-F238E27FC236}">
                <a16:creationId xmlns:a16="http://schemas.microsoft.com/office/drawing/2014/main" id="{59FACE30-1932-7916-3CAE-0AB43C3E571A}"/>
              </a:ext>
            </a:extLst>
          </p:cNvPr>
          <p:cNvSpPr txBox="1"/>
          <p:nvPr/>
        </p:nvSpPr>
        <p:spPr>
          <a:xfrm>
            <a:off x="201336" y="167780"/>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出展</a:t>
            </a:r>
            <a:r>
              <a:rPr lang="ja-JP" altLang="en-US" sz="1800" b="1" u="sng" dirty="0">
                <a:solidFill>
                  <a:schemeClr val="dk1"/>
                </a:solidFill>
                <a:latin typeface="Arial"/>
                <a:ea typeface="Arial"/>
                <a:cs typeface="Arial"/>
                <a:sym typeface="Arial"/>
              </a:rPr>
              <a:t>料</a:t>
            </a:r>
            <a:r>
              <a:rPr lang="ja-JP" sz="1800" b="1" u="sng" dirty="0">
                <a:solidFill>
                  <a:schemeClr val="dk1"/>
                </a:solidFill>
                <a:latin typeface="Arial"/>
                <a:ea typeface="Arial"/>
                <a:cs typeface="Arial"/>
                <a:sym typeface="Arial"/>
              </a:rPr>
              <a:t>ついて</a:t>
            </a:r>
            <a:endParaRPr sz="1800" b="1" u="sng" dirty="0">
              <a:solidFill>
                <a:schemeClr val="dk1"/>
              </a:solidFill>
              <a:latin typeface="Arial Black"/>
              <a:ea typeface="Arial Black"/>
              <a:cs typeface="Arial Black"/>
              <a:sym typeface="Arial Black"/>
            </a:endParaRPr>
          </a:p>
        </p:txBody>
      </p:sp>
      <p:sp>
        <p:nvSpPr>
          <p:cNvPr id="4" name="Google Shape;274;p12">
            <a:extLst>
              <a:ext uri="{FF2B5EF4-FFF2-40B4-BE49-F238E27FC236}">
                <a16:creationId xmlns:a16="http://schemas.microsoft.com/office/drawing/2014/main" id="{ABEBE0A2-23E9-4012-49C2-2F3537B66CA9}"/>
              </a:ext>
            </a:extLst>
          </p:cNvPr>
          <p:cNvSpPr txBox="1"/>
          <p:nvPr/>
        </p:nvSpPr>
        <p:spPr>
          <a:xfrm>
            <a:off x="1281850" y="603399"/>
            <a:ext cx="9628200" cy="1924076"/>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altLang="ja-JP" sz="1600" b="1" dirty="0">
                <a:solidFill>
                  <a:schemeClr val="dk1"/>
                </a:solidFill>
                <a:latin typeface="Arial"/>
                <a:ea typeface="Arial"/>
                <a:cs typeface="Arial"/>
                <a:sym typeface="Arial"/>
              </a:rPr>
              <a:t>2022</a:t>
            </a:r>
            <a:r>
              <a:rPr lang="ja-JP" altLang="en-US" sz="1600" b="1" dirty="0">
                <a:solidFill>
                  <a:schemeClr val="dk1"/>
                </a:solidFill>
                <a:latin typeface="Arial"/>
                <a:ea typeface="Arial"/>
                <a:cs typeface="Arial"/>
                <a:sym typeface="Arial"/>
              </a:rPr>
              <a:t>年の初開催より昨年のボードゲーム大祭までは出展料を無料としてイベントを</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実施して参りました。多くの出展者様のご協力のもと、イベントの目的である</a:t>
            </a:r>
            <a:r>
              <a:rPr lang="ja-JP" altLang="en-US" sz="1600" b="1" dirty="0">
                <a:solidFill>
                  <a:schemeClr val="dk1"/>
                </a:solidFill>
                <a:latin typeface="Arial"/>
                <a:ea typeface="Arial"/>
                <a:cs typeface="Arial"/>
                <a:sym typeface="Arial"/>
              </a:rPr>
              <a:t>ファンから</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初心者まで全員が</a:t>
            </a:r>
            <a:r>
              <a:rPr lang="ja-JP" altLang="en-US" sz="1600" b="1" dirty="0">
                <a:solidFill>
                  <a:srgbClr val="FF0000"/>
                </a:solidFill>
                <a:latin typeface="Arial"/>
                <a:ea typeface="Arial"/>
                <a:cs typeface="Arial"/>
                <a:sym typeface="Arial"/>
              </a:rPr>
              <a:t>安心して・楽しく・親しみやすい</a:t>
            </a:r>
            <a:r>
              <a:rPr lang="ja-JP" altLang="en-US" sz="1600" b="1" dirty="0">
                <a:solidFill>
                  <a:schemeClr val="dk1"/>
                </a:solidFill>
                <a:latin typeface="Arial"/>
                <a:ea typeface="Arial"/>
                <a:cs typeface="Arial"/>
                <a:sym typeface="Arial"/>
              </a:rPr>
              <a:t>空間を提供する事ができイベントの</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認知度も高まって参りました。</a:t>
            </a:r>
            <a:endParaRPr lang="en-US" altLang="ja-JP" sz="16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600" b="1" dirty="0">
                <a:solidFill>
                  <a:schemeClr val="dk1"/>
                </a:solidFill>
                <a:latin typeface="Arial"/>
                <a:ea typeface="Arial"/>
                <a:cs typeface="Arial"/>
                <a:sym typeface="Arial"/>
              </a:rPr>
              <a:t>今後も継続してイベントを開催していく為に、昨年より</a:t>
            </a:r>
            <a:r>
              <a:rPr lang="ja-JP" altLang="en-US" sz="1600" b="1" dirty="0">
                <a:solidFill>
                  <a:schemeClr val="dk1"/>
                </a:solidFill>
              </a:rPr>
              <a:t>ブースサイズに応じて</a:t>
            </a:r>
            <a:r>
              <a:rPr lang="ja-JP" altLang="en-US" sz="1600" b="1" dirty="0">
                <a:solidFill>
                  <a:schemeClr val="dk1"/>
                </a:solidFill>
                <a:latin typeface="Arial"/>
                <a:ea typeface="Arial"/>
                <a:cs typeface="Arial"/>
                <a:sym typeface="Arial"/>
              </a:rPr>
              <a:t>出展料を頂戴し</a:t>
            </a:r>
            <a:endParaRPr lang="en-US" altLang="ja-JP" sz="16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600" b="1" dirty="0">
                <a:solidFill>
                  <a:schemeClr val="dk1"/>
                </a:solidFill>
              </a:rPr>
              <a:t>イベントの会場費や設営費、運営費、広告宣伝費として使用させて頂きます。</a:t>
            </a:r>
            <a:endParaRPr lang="en-US" altLang="ja-JP" sz="1600" b="1" dirty="0">
              <a:solidFill>
                <a:schemeClr val="dk1"/>
              </a:solidFill>
            </a:endParaRPr>
          </a:p>
          <a:p>
            <a:pPr marL="0" marR="0" lvl="0" indent="0" rtl="0">
              <a:spcBef>
                <a:spcPts val="0"/>
              </a:spcBef>
              <a:spcAft>
                <a:spcPts val="0"/>
              </a:spcAft>
              <a:buNone/>
            </a:pPr>
            <a:r>
              <a:rPr lang="ja-JP" altLang="en-US" sz="1600" b="1" dirty="0">
                <a:solidFill>
                  <a:schemeClr val="dk1"/>
                </a:solidFill>
              </a:rPr>
              <a:t>出展者様にはご負担をお掛け致しますが、何卒ご理解頂きます様、お願い申し上げます。</a:t>
            </a:r>
            <a:endParaRPr lang="en-US" altLang="ja-JP" sz="1600" b="1" dirty="0">
              <a:solidFill>
                <a:schemeClr val="dk1"/>
              </a:solidFill>
              <a:latin typeface="Arial"/>
              <a:ea typeface="Arial"/>
              <a:cs typeface="Arial"/>
              <a:sym typeface="Arial"/>
            </a:endParaRPr>
          </a:p>
        </p:txBody>
      </p:sp>
      <p:sp>
        <p:nvSpPr>
          <p:cNvPr id="5" name="Google Shape;274;p12">
            <a:extLst>
              <a:ext uri="{FF2B5EF4-FFF2-40B4-BE49-F238E27FC236}">
                <a16:creationId xmlns:a16="http://schemas.microsoft.com/office/drawing/2014/main" id="{7D94F784-4DE3-2241-EC81-C2C07309E780}"/>
              </a:ext>
            </a:extLst>
          </p:cNvPr>
          <p:cNvSpPr txBox="1"/>
          <p:nvPr/>
        </p:nvSpPr>
        <p:spPr>
          <a:xfrm>
            <a:off x="1281850" y="2893980"/>
            <a:ext cx="9628200" cy="3644932"/>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出展ブースサイズに応じて下記の様に出展料を申し受けます。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◆出展料</a:t>
            </a:r>
            <a:r>
              <a:rPr lang="ja-JP" altLang="en-US" sz="1300" b="1" dirty="0">
                <a:solidFill>
                  <a:schemeClr val="dk1"/>
                </a:solidFill>
                <a:latin typeface="Arial"/>
                <a:ea typeface="Arial"/>
                <a:cs typeface="Arial"/>
                <a:sym typeface="Arial"/>
              </a:rPr>
              <a:t>（税込み）</a:t>
            </a:r>
            <a:endParaRPr lang="en-US" altLang="ja-JP" sz="13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A</a:t>
            </a:r>
            <a:r>
              <a:rPr lang="ja-JP" altLang="en-US" sz="1600" b="1" dirty="0">
                <a:solidFill>
                  <a:schemeClr val="dk1"/>
                </a:solidFill>
              </a:rPr>
              <a:t>～</a:t>
            </a:r>
            <a:r>
              <a:rPr lang="en-US" altLang="ja-JP" sz="1600" b="1" dirty="0">
                <a:solidFill>
                  <a:schemeClr val="dk1"/>
                </a:solidFill>
              </a:rPr>
              <a:t>K</a:t>
            </a:r>
            <a:r>
              <a:rPr lang="ja-JP" altLang="en-US" sz="1600" b="1" dirty="0">
                <a:solidFill>
                  <a:schemeClr val="dk1"/>
                </a:solidFill>
              </a:rPr>
              <a:t>　　</a:t>
            </a:r>
            <a:r>
              <a:rPr lang="en-US" altLang="ja-JP" sz="1600" b="1" dirty="0">
                <a:solidFill>
                  <a:schemeClr val="dk1"/>
                </a:solidFill>
              </a:rPr>
              <a:t>2</a:t>
            </a:r>
            <a:r>
              <a:rPr lang="ja-JP" altLang="en-US" sz="1600" b="1" dirty="0">
                <a:solidFill>
                  <a:schemeClr val="dk1"/>
                </a:solidFill>
              </a:rPr>
              <a:t>日間</a:t>
            </a:r>
            <a:r>
              <a:rPr lang="en-US" altLang="ja-JP" sz="1600" b="1" dirty="0">
                <a:solidFill>
                  <a:schemeClr val="dk1"/>
                </a:solidFill>
              </a:rPr>
              <a:t>20,000</a:t>
            </a:r>
            <a:r>
              <a:rPr lang="ja-JP" altLang="en-US" sz="1600" b="1" dirty="0">
                <a:solidFill>
                  <a:schemeClr val="dk1"/>
                </a:solidFill>
              </a:rPr>
              <a:t>円　　 </a:t>
            </a:r>
            <a:r>
              <a:rPr lang="en-US" altLang="ja-JP" sz="1600" b="1" dirty="0">
                <a:solidFill>
                  <a:schemeClr val="dk1"/>
                </a:solidFill>
              </a:rPr>
              <a:t>FUJI</a:t>
            </a:r>
            <a:r>
              <a:rPr lang="ja-JP" altLang="en-US" sz="1600" b="1" dirty="0">
                <a:solidFill>
                  <a:schemeClr val="dk1"/>
                </a:solidFill>
              </a:rPr>
              <a:t>の間、ホワイエ　　    企業ブース</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L</a:t>
            </a:r>
            <a:r>
              <a:rPr lang="ja-JP" altLang="en-US" sz="1600" b="1" dirty="0">
                <a:solidFill>
                  <a:schemeClr val="dk1"/>
                </a:solidFill>
                <a:latin typeface="Arial"/>
                <a:ea typeface="Arial"/>
                <a:cs typeface="Arial"/>
                <a:sym typeface="Arial"/>
              </a:rPr>
              <a:t>、</a:t>
            </a:r>
            <a:r>
              <a:rPr lang="en-US" altLang="ja-JP" sz="1600" b="1" dirty="0">
                <a:solidFill>
                  <a:schemeClr val="dk1"/>
                </a:solidFill>
                <a:latin typeface="Arial"/>
                <a:ea typeface="Arial"/>
                <a:cs typeface="Arial"/>
                <a:sym typeface="Arial"/>
              </a:rPr>
              <a:t>M</a:t>
            </a: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2</a:t>
            </a:r>
            <a:r>
              <a:rPr lang="ja-JP" altLang="en-US" sz="1600" b="1" dirty="0">
                <a:solidFill>
                  <a:schemeClr val="dk1"/>
                </a:solidFill>
                <a:latin typeface="Arial"/>
                <a:ea typeface="Arial"/>
                <a:cs typeface="Arial"/>
                <a:sym typeface="Arial"/>
              </a:rPr>
              <a:t>日間</a:t>
            </a:r>
            <a:r>
              <a:rPr lang="en-US" altLang="ja-JP" sz="1600" b="1" dirty="0">
                <a:solidFill>
                  <a:schemeClr val="dk1"/>
                </a:solidFill>
                <a:latin typeface="Arial"/>
                <a:ea typeface="Arial"/>
                <a:cs typeface="Arial"/>
                <a:sym typeface="Arial"/>
              </a:rPr>
              <a:t>10,000</a:t>
            </a:r>
            <a:r>
              <a:rPr lang="ja-JP" altLang="en-US" sz="1600" b="1" dirty="0">
                <a:solidFill>
                  <a:schemeClr val="dk1"/>
                </a:solidFill>
                <a:latin typeface="Arial"/>
                <a:ea typeface="Arial"/>
                <a:cs typeface="Arial"/>
                <a:sym typeface="Arial"/>
              </a:rPr>
              <a:t>円　    さくらの間ステージ上　     企業ブース</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N</a:t>
            </a:r>
            <a:r>
              <a:rPr lang="ja-JP" altLang="en-US" sz="1600" b="1" dirty="0">
                <a:solidFill>
                  <a:schemeClr val="dk1"/>
                </a:solidFill>
              </a:rPr>
              <a:t>、</a:t>
            </a:r>
            <a:r>
              <a:rPr lang="en-US" altLang="ja-JP" sz="1600" b="1" dirty="0">
                <a:solidFill>
                  <a:schemeClr val="dk1"/>
                </a:solidFill>
              </a:rPr>
              <a:t>O</a:t>
            </a:r>
            <a:r>
              <a:rPr lang="ja-JP" altLang="en-US" sz="1600" b="1" dirty="0">
                <a:solidFill>
                  <a:schemeClr val="dk1"/>
                </a:solidFill>
              </a:rPr>
              <a:t>　　要相談　　　　      あじさいの間　</a:t>
            </a:r>
            <a:r>
              <a:rPr lang="en-US" altLang="ja-JP" sz="1600" b="1" dirty="0">
                <a:solidFill>
                  <a:schemeClr val="dk1"/>
                </a:solidFill>
              </a:rPr>
              <a:t>※</a:t>
            </a:r>
            <a:r>
              <a:rPr lang="ja-JP" altLang="en-US" sz="1600" b="1" dirty="0">
                <a:solidFill>
                  <a:schemeClr val="dk1"/>
                </a:solidFill>
              </a:rPr>
              <a:t>体験、企画ブースとしております。</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P</a:t>
            </a: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2</a:t>
            </a:r>
            <a:r>
              <a:rPr lang="ja-JP" altLang="en-US" sz="1600" b="1" dirty="0">
                <a:solidFill>
                  <a:schemeClr val="dk1"/>
                </a:solidFill>
                <a:latin typeface="Arial"/>
                <a:ea typeface="Arial"/>
                <a:cs typeface="Arial"/>
                <a:sym typeface="Arial"/>
              </a:rPr>
              <a:t>日間</a:t>
            </a:r>
            <a:r>
              <a:rPr lang="en-US" altLang="ja-JP" sz="1600" b="1" dirty="0">
                <a:solidFill>
                  <a:schemeClr val="dk1"/>
                </a:solidFill>
                <a:latin typeface="Arial"/>
                <a:ea typeface="Arial"/>
                <a:cs typeface="Arial"/>
                <a:sym typeface="Arial"/>
              </a:rPr>
              <a:t>8,000</a:t>
            </a:r>
            <a:r>
              <a:rPr lang="ja-JP" altLang="en-US" sz="1600" b="1" dirty="0">
                <a:solidFill>
                  <a:schemeClr val="dk1"/>
                </a:solidFill>
                <a:latin typeface="Arial"/>
                <a:ea typeface="Arial"/>
                <a:cs typeface="Arial"/>
                <a:sym typeface="Arial"/>
              </a:rPr>
              <a:t>円　　ホワイエ通路                       </a:t>
            </a:r>
            <a:r>
              <a:rPr lang="ja-JP" altLang="en-US" sz="1600" b="1" dirty="0">
                <a:solidFill>
                  <a:schemeClr val="dk1"/>
                </a:solidFill>
              </a:rPr>
              <a:t>企業ブース</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1</a:t>
            </a:r>
            <a:r>
              <a:rPr lang="ja-JP" altLang="en-US" sz="1600" b="1" dirty="0">
                <a:solidFill>
                  <a:schemeClr val="dk1"/>
                </a:solidFill>
              </a:rPr>
              <a:t>～</a:t>
            </a:r>
            <a:r>
              <a:rPr lang="en-US" altLang="ja-JP" sz="1600" b="1" dirty="0">
                <a:solidFill>
                  <a:schemeClr val="dk1"/>
                </a:solidFill>
              </a:rPr>
              <a:t>47</a:t>
            </a:r>
            <a:r>
              <a:rPr lang="ja-JP" altLang="en-US" sz="1600" b="1" dirty="0">
                <a:solidFill>
                  <a:schemeClr val="dk1"/>
                </a:solidFill>
              </a:rPr>
              <a:t>　　</a:t>
            </a:r>
            <a:r>
              <a:rPr lang="en-US" altLang="ja-JP" sz="1600" b="1" dirty="0">
                <a:solidFill>
                  <a:schemeClr val="dk1"/>
                </a:solidFill>
              </a:rPr>
              <a:t>2</a:t>
            </a:r>
            <a:r>
              <a:rPr lang="ja-JP" altLang="en-US" sz="1600" b="1" dirty="0">
                <a:solidFill>
                  <a:schemeClr val="dk1"/>
                </a:solidFill>
              </a:rPr>
              <a:t>日間</a:t>
            </a:r>
            <a:r>
              <a:rPr lang="en-US" altLang="ja-JP" sz="1600" b="1" dirty="0">
                <a:solidFill>
                  <a:schemeClr val="dk1"/>
                </a:solidFill>
              </a:rPr>
              <a:t>5,000</a:t>
            </a:r>
            <a:r>
              <a:rPr lang="ja-JP" altLang="en-US" sz="1600" b="1" dirty="0">
                <a:solidFill>
                  <a:schemeClr val="dk1"/>
                </a:solidFill>
              </a:rPr>
              <a:t>円　　  さくらの間                           一般ブース</a:t>
            </a:r>
            <a:endParaRPr lang="en-US" altLang="ja-JP" sz="1600" b="1" dirty="0">
              <a:solidFill>
                <a:schemeClr val="dk1"/>
              </a:solidFill>
            </a:endParaRPr>
          </a:p>
          <a:p>
            <a:pPr marL="0" marR="0" lvl="0" indent="0" algn="l" rtl="0">
              <a:lnSpc>
                <a:spcPct val="111111"/>
              </a:lnSpc>
              <a:spcBef>
                <a:spcPts val="0"/>
              </a:spcBef>
              <a:spcAft>
                <a:spcPts val="0"/>
              </a:spcAft>
              <a:buNone/>
            </a:pPr>
            <a:r>
              <a:rPr lang="en-US" altLang="ja-JP" sz="1600" b="1" dirty="0">
                <a:solidFill>
                  <a:schemeClr val="dk1"/>
                </a:solidFill>
                <a:latin typeface="Arial"/>
                <a:ea typeface="Arial"/>
                <a:cs typeface="Arial"/>
                <a:sym typeface="Arial"/>
              </a:rPr>
              <a:t>※N</a:t>
            </a:r>
            <a:r>
              <a:rPr lang="ja-JP" altLang="en-US" sz="1600" b="1" dirty="0">
                <a:solidFill>
                  <a:schemeClr val="dk1"/>
                </a:solidFill>
                <a:latin typeface="Arial"/>
                <a:ea typeface="Arial"/>
                <a:cs typeface="Arial"/>
                <a:sym typeface="Arial"/>
              </a:rPr>
              <a:t>、</a:t>
            </a:r>
            <a:r>
              <a:rPr lang="en-US" altLang="ja-JP" sz="1600" b="1" dirty="0">
                <a:solidFill>
                  <a:schemeClr val="dk1"/>
                </a:solidFill>
                <a:latin typeface="Arial"/>
                <a:ea typeface="Arial"/>
                <a:cs typeface="Arial"/>
                <a:sym typeface="Arial"/>
              </a:rPr>
              <a:t>O</a:t>
            </a:r>
            <a:r>
              <a:rPr lang="ja-JP" altLang="en-US" sz="1600" b="1" dirty="0">
                <a:solidFill>
                  <a:schemeClr val="dk1"/>
                </a:solidFill>
                <a:latin typeface="Arial"/>
                <a:ea typeface="Arial"/>
                <a:cs typeface="Arial"/>
                <a:sym typeface="Arial"/>
              </a:rPr>
              <a:t>については体験、企画ブースを予定しております。初心者やファミリー向けにイベントや</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ワークショップなどを実施して頂ける場合は、出展料は無料～</a:t>
            </a:r>
            <a:r>
              <a:rPr lang="en-US" altLang="ja-JP" sz="1600" b="1" dirty="0">
                <a:solidFill>
                  <a:schemeClr val="dk1"/>
                </a:solidFill>
              </a:rPr>
              <a:t>10,000</a:t>
            </a:r>
            <a:r>
              <a:rPr lang="ja-JP" altLang="en-US" sz="1600" b="1" dirty="0">
                <a:solidFill>
                  <a:schemeClr val="dk1"/>
                </a:solidFill>
              </a:rPr>
              <a:t>円程度を検討しております。</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お申込みを頂き相談させて頂きます。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◆出展料のお支払いについて</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出展の当落通知を</a:t>
            </a:r>
            <a:r>
              <a:rPr lang="en-US" altLang="ja-JP" sz="1600" b="1" dirty="0">
                <a:solidFill>
                  <a:schemeClr val="dk1"/>
                </a:solidFill>
              </a:rPr>
              <a:t>5</a:t>
            </a:r>
            <a:r>
              <a:rPr lang="ja-JP" altLang="en-US" sz="1600" b="1" dirty="0">
                <a:solidFill>
                  <a:schemeClr val="dk1"/>
                </a:solidFill>
              </a:rPr>
              <a:t>月中旬頃に実施させて頂きます。請求書をメールにてお送り</a:t>
            </a:r>
            <a:r>
              <a:rPr lang="ja-JP" altLang="en-US" sz="1600" b="1" dirty="0">
                <a:solidFill>
                  <a:schemeClr val="dk1"/>
                </a:solidFill>
                <a:latin typeface="Arial"/>
                <a:ea typeface="Arial"/>
                <a:cs typeface="Arial"/>
                <a:sym typeface="Arial"/>
              </a:rPr>
              <a:t>致します。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5</a:t>
            </a:r>
            <a:r>
              <a:rPr lang="ja-JP" altLang="en-US" sz="1600" b="1" dirty="0">
                <a:solidFill>
                  <a:schemeClr val="dk1"/>
                </a:solidFill>
                <a:latin typeface="Arial"/>
                <a:ea typeface="Arial"/>
                <a:cs typeface="Arial"/>
                <a:sym typeface="Arial"/>
              </a:rPr>
              <a:t>月末までにお振込みを頂き、出展の確定とさせて頂きます。</a:t>
            </a:r>
            <a:endParaRPr lang="en-US" altLang="ja-JP" sz="16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927554"/>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1874</TotalTime>
  <Words>3672</Words>
  <Application>Microsoft Office PowerPoint</Application>
  <PresentationFormat>ワイド画面</PresentationFormat>
  <Paragraphs>496</Paragraphs>
  <Slides>28</Slides>
  <Notes>24</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28</vt:i4>
      </vt:variant>
    </vt:vector>
  </HeadingPairs>
  <TitlesOfParts>
    <vt:vector size="33" baseType="lpstr">
      <vt:lpstr>Arial Black</vt:lpstr>
      <vt:lpstr>ヒラギノ角ゴ ProN W3</vt:lpstr>
      <vt:lpstr>Arial</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t-tsuyuki@tokinosumika.com</dc:creator>
  <cp:lastModifiedBy>Kobayashi Masaki</cp:lastModifiedBy>
  <cp:revision>27</cp:revision>
  <cp:lastPrinted>2025-02-26T03:05:26Z</cp:lastPrinted>
  <dcterms:created xsi:type="dcterms:W3CDTF">2022-12-21T07:00:26Z</dcterms:created>
  <dcterms:modified xsi:type="dcterms:W3CDTF">2026-03-05T01:21:23Z</dcterms:modified>
</cp:coreProperties>
</file>