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0" r:id="rId2"/>
  </p:sldMasterIdLst>
  <p:notesMasterIdLst>
    <p:notesMasterId r:id="rId29"/>
  </p:notesMasterIdLst>
  <p:sldIdLst>
    <p:sldId id="256" r:id="rId3"/>
    <p:sldId id="257" r:id="rId4"/>
    <p:sldId id="258" r:id="rId5"/>
    <p:sldId id="260" r:id="rId6"/>
    <p:sldId id="261" r:id="rId7"/>
    <p:sldId id="262" r:id="rId8"/>
    <p:sldId id="263" r:id="rId9"/>
    <p:sldId id="264" r:id="rId10"/>
    <p:sldId id="266"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330" r:id="rId28"/>
  </p:sldIdLst>
  <p:sldSz cx="12192000" cy="6858000"/>
  <p:notesSz cx="6797675" cy="9926638"/>
  <p:embeddedFontLst>
    <p:embeddedFont>
      <p:font typeface="Arial Black" panose="020B0A04020102020204" pitchFamily="3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gZVAUeJRog206RKW5fTug2fzyG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F0EDB2-FAA0-4DCF-A7A1-4B582E8768E1}">
  <a:tblStyle styleId="{F9F0EDB2-FAA0-4DCF-A7A1-4B582E8768E1}" styleName="Table_0">
    <a:wholeTbl>
      <a:tcTxStyle b="off" i="off">
        <a:font>
          <a:latin typeface="游ゴシック"/>
          <a:ea typeface="游ゴシック"/>
          <a:cs typeface="游ゴシック"/>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F1E8"/>
          </a:solidFill>
        </a:fill>
      </a:tcStyle>
    </a:wholeTbl>
    <a:band1H>
      <a:tcTxStyle/>
      <a:tcStyle>
        <a:tcBdr/>
        <a:fill>
          <a:solidFill>
            <a:srgbClr val="D4E2CE"/>
          </a:solidFill>
        </a:fill>
      </a:tcStyle>
    </a:band1H>
    <a:band2H>
      <a:tcTxStyle/>
      <a:tcStyle>
        <a:tcBdr/>
      </a:tcStyle>
    </a:band2H>
    <a:band1V>
      <a:tcTxStyle/>
      <a:tcStyle>
        <a:tcBdr/>
        <a:fill>
          <a:solidFill>
            <a:srgbClr val="D4E2CE"/>
          </a:solidFill>
        </a:fill>
      </a:tcStyle>
    </a:band1V>
    <a:band2V>
      <a:tcTxStyle/>
      <a:tcStyle>
        <a:tcBdr/>
      </a:tcStyle>
    </a:band2V>
    <a:lastCol>
      <a:tcTxStyle b="on" i="off">
        <a:font>
          <a:latin typeface="游ゴシック"/>
          <a:ea typeface="游ゴシック"/>
          <a:cs typeface="游ゴシック"/>
        </a:font>
        <a:schemeClr val="lt1"/>
      </a:tcTxStyle>
      <a:tcStyle>
        <a:tcBdr/>
        <a:fill>
          <a:solidFill>
            <a:schemeClr val="accent6"/>
          </a:solidFill>
        </a:fill>
      </a:tcStyle>
    </a:lastCol>
    <a:firstCol>
      <a:tcTxStyle b="on" i="off">
        <a:font>
          <a:latin typeface="游ゴシック"/>
          <a:ea typeface="游ゴシック"/>
          <a:cs typeface="游ゴシック"/>
        </a:font>
        <a:schemeClr val="lt1"/>
      </a:tcTxStyle>
      <a:tcStyle>
        <a:tcBdr/>
        <a:fill>
          <a:solidFill>
            <a:schemeClr val="accent6"/>
          </a:solidFill>
        </a:fill>
      </a:tcStyle>
    </a:firstCol>
    <a:lastRow>
      <a:tcTxStyle b="on" i="off">
        <a:font>
          <a:latin typeface="游ゴシック"/>
          <a:ea typeface="游ゴシック"/>
          <a:cs typeface="游ゴシック"/>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游ゴシック"/>
          <a:ea typeface="游ゴシック"/>
          <a:cs typeface="游ゴシック"/>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b="1" dirty="0"/>
              <a:t>イベント初日の入場者数　内訳</a:t>
            </a:r>
            <a:r>
              <a:rPr lang="ja-JP" altLang="en-US" b="1" dirty="0"/>
              <a:t>　総数</a:t>
            </a:r>
            <a:r>
              <a:rPr lang="en-US" altLang="ja-JP" b="1" dirty="0"/>
              <a:t>594</a:t>
            </a:r>
            <a:r>
              <a:rPr lang="ja-JP" altLang="en-US" b="1" dirty="0"/>
              <a:t>名</a:t>
            </a:r>
            <a:endParaRPr lang="ja-JP"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2BF-456F-8D3E-318AAC41CE0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2BF-456F-8D3E-318AAC41CE0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2BF-456F-8D3E-318AAC41CE0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2BF-456F-8D3E-318AAC41CE0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2BF-456F-8D3E-318AAC41CE05}"/>
              </c:ext>
            </c:extLst>
          </c:dPt>
          <c:dLbls>
            <c:dLbl>
              <c:idx val="1"/>
              <c:layout>
                <c:manualLayout>
                  <c:x val="-5.188067444876752E-3"/>
                  <c:y val="7.843137254901960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2BF-456F-8D3E-318AAC41CE05}"/>
                </c:ext>
              </c:extLst>
            </c:dLbl>
            <c:dLbl>
              <c:idx val="2"/>
              <c:layout>
                <c:manualLayout>
                  <c:x val="-0.14007782101167318"/>
                  <c:y val="-2.6143790849673201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2BF-456F-8D3E-318AAC41CE05}"/>
                </c:ext>
              </c:extLst>
            </c:dLbl>
            <c:dLbl>
              <c:idx val="3"/>
              <c:layout>
                <c:manualLayout>
                  <c:x val="-0.1297016861219196"/>
                  <c:y val="-9.673202614379086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2BF-456F-8D3E-318AAC41CE05}"/>
                </c:ext>
              </c:extLst>
            </c:dLbl>
            <c:dLbl>
              <c:idx val="4"/>
              <c:layout>
                <c:manualLayout>
                  <c:x val="4.6692607003890989E-2"/>
                  <c:y val="-0.1411764705882353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2BF-456F-8D3E-318AAC41CE05}"/>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Sheet1!$B$5:$F$5</c:f>
              <c:strCache>
                <c:ptCount val="5"/>
                <c:pt idx="0">
                  <c:v>有料大人</c:v>
                </c:pt>
                <c:pt idx="1">
                  <c:v>小人・幼児</c:v>
                </c:pt>
                <c:pt idx="2">
                  <c:v>招待小学生</c:v>
                </c:pt>
                <c:pt idx="3">
                  <c:v>宿泊プラン</c:v>
                </c:pt>
                <c:pt idx="4">
                  <c:v>来賓・その他</c:v>
                </c:pt>
              </c:strCache>
            </c:strRef>
          </c:cat>
          <c:val>
            <c:numRef>
              <c:f>Sheet1!$B$6:$F$6</c:f>
              <c:numCache>
                <c:formatCode>General</c:formatCode>
                <c:ptCount val="5"/>
                <c:pt idx="0">
                  <c:v>424</c:v>
                </c:pt>
                <c:pt idx="1">
                  <c:v>102</c:v>
                </c:pt>
                <c:pt idx="2">
                  <c:v>16</c:v>
                </c:pt>
                <c:pt idx="3">
                  <c:v>40</c:v>
                </c:pt>
                <c:pt idx="4">
                  <c:v>12</c:v>
                </c:pt>
              </c:numCache>
            </c:numRef>
          </c:val>
          <c:extLst>
            <c:ext xmlns:c16="http://schemas.microsoft.com/office/drawing/2014/chart" uri="{C3380CC4-5D6E-409C-BE32-E72D297353CC}">
              <c16:uniqueId val="{0000000A-D2BF-456F-8D3E-318AAC41CE05}"/>
            </c:ext>
          </c:extLst>
        </c:ser>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b="1" dirty="0"/>
              <a:t>イベント</a:t>
            </a:r>
            <a:r>
              <a:rPr lang="en-US" altLang="ja-JP" b="1" dirty="0"/>
              <a:t>2</a:t>
            </a:r>
            <a:r>
              <a:rPr lang="ja-JP" altLang="en-US" b="1" dirty="0"/>
              <a:t>日目</a:t>
            </a:r>
            <a:r>
              <a:rPr lang="ja-JP" b="1" dirty="0"/>
              <a:t>の入場者数　内訳</a:t>
            </a:r>
            <a:r>
              <a:rPr lang="ja-JP" altLang="en-US" b="1" dirty="0"/>
              <a:t>　総数</a:t>
            </a:r>
            <a:r>
              <a:rPr lang="en-US" altLang="ja-JP" b="1" dirty="0"/>
              <a:t>560</a:t>
            </a:r>
            <a:r>
              <a:rPr lang="ja-JP" altLang="en-US" b="1" dirty="0"/>
              <a:t>名</a:t>
            </a:r>
            <a:endParaRPr lang="ja-JP"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390-4572-A31E-56B1E1BC4CA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390-4572-A31E-56B1E1BC4CA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390-4572-A31E-56B1E1BC4C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390-4572-A31E-56B1E1BC4CA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390-4572-A31E-56B1E1BC4CAD}"/>
              </c:ext>
            </c:extLst>
          </c:dPt>
          <c:dLbls>
            <c:dLbl>
              <c:idx val="3"/>
              <c:layout>
                <c:manualLayout>
                  <c:x val="-0.1037613488975357"/>
                  <c:y val="-0.1019607843137254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390-4572-A31E-56B1E1BC4CAD}"/>
                </c:ext>
              </c:extLst>
            </c:dLbl>
            <c:dLbl>
              <c:idx val="4"/>
              <c:layout>
                <c:manualLayout>
                  <c:x val="-5.1880674448768465E-3"/>
                  <c:y val="-0.1333333333333333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390-4572-A31E-56B1E1BC4CAD}"/>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Sheet1!$B$9:$F$9</c:f>
              <c:strCache>
                <c:ptCount val="5"/>
                <c:pt idx="0">
                  <c:v>有料大人</c:v>
                </c:pt>
                <c:pt idx="1">
                  <c:v>小人・幼児</c:v>
                </c:pt>
                <c:pt idx="2">
                  <c:v>招待小学生</c:v>
                </c:pt>
                <c:pt idx="3">
                  <c:v>宿泊プラン</c:v>
                </c:pt>
                <c:pt idx="4">
                  <c:v>来賓・その他</c:v>
                </c:pt>
              </c:strCache>
            </c:strRef>
          </c:cat>
          <c:val>
            <c:numRef>
              <c:f>Sheet1!$B$10:$F$10</c:f>
              <c:numCache>
                <c:formatCode>General</c:formatCode>
                <c:ptCount val="5"/>
                <c:pt idx="0">
                  <c:v>331</c:v>
                </c:pt>
                <c:pt idx="1">
                  <c:v>59</c:v>
                </c:pt>
                <c:pt idx="2">
                  <c:v>108</c:v>
                </c:pt>
                <c:pt idx="3">
                  <c:v>39</c:v>
                </c:pt>
                <c:pt idx="4">
                  <c:v>23</c:v>
                </c:pt>
              </c:numCache>
            </c:numRef>
          </c:val>
          <c:extLst>
            <c:ext xmlns:c16="http://schemas.microsoft.com/office/drawing/2014/chart" uri="{C3380CC4-5D6E-409C-BE32-E72D297353CC}">
              <c16:uniqueId val="{0000000A-9390-4572-A31E-56B1E1BC4CAD}"/>
            </c:ext>
          </c:extLst>
        </c:ser>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1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2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2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2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2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3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3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5"/>
        <p:cNvGrpSpPr/>
        <p:nvPr/>
      </p:nvGrpSpPr>
      <p:grpSpPr>
        <a:xfrm>
          <a:off x="0" y="0"/>
          <a:ext cx="0" cy="0"/>
          <a:chOff x="0" y="0"/>
          <a:chExt cx="0" cy="0"/>
        </a:xfrm>
      </p:grpSpPr>
      <p:sp>
        <p:nvSpPr>
          <p:cNvPr id="16" name="Google Shape;16;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90"/>
        <p:cNvGrpSpPr/>
        <p:nvPr/>
      </p:nvGrpSpPr>
      <p:grpSpPr>
        <a:xfrm>
          <a:off x="0" y="0"/>
          <a:ext cx="0" cy="0"/>
          <a:chOff x="0" y="0"/>
          <a:chExt cx="0" cy="0"/>
        </a:xfrm>
      </p:grpSpPr>
      <p:sp>
        <p:nvSpPr>
          <p:cNvPr id="91" name="Google Shape;9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94"/>
        <p:cNvGrpSpPr/>
        <p:nvPr/>
      </p:nvGrpSpPr>
      <p:grpSpPr>
        <a:xfrm>
          <a:off x="0" y="0"/>
          <a:ext cx="0" cy="0"/>
          <a:chOff x="0" y="0"/>
          <a:chExt cx="0" cy="0"/>
        </a:xfrm>
      </p:grpSpPr>
      <p:sp>
        <p:nvSpPr>
          <p:cNvPr id="95" name="Google Shape;95;p5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5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7" name="Google Shape;97;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00"/>
        <p:cNvGrpSpPr/>
        <p:nvPr/>
      </p:nvGrpSpPr>
      <p:grpSpPr>
        <a:xfrm>
          <a:off x="0" y="0"/>
          <a:ext cx="0" cy="0"/>
          <a:chOff x="0" y="0"/>
          <a:chExt cx="0" cy="0"/>
        </a:xfrm>
      </p:grpSpPr>
      <p:sp>
        <p:nvSpPr>
          <p:cNvPr id="101" name="Google Shape;101;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106"/>
        <p:cNvGrpSpPr/>
        <p:nvPr/>
      </p:nvGrpSpPr>
      <p:grpSpPr>
        <a:xfrm>
          <a:off x="0" y="0"/>
          <a:ext cx="0" cy="0"/>
          <a:chOff x="0" y="0"/>
          <a:chExt cx="0" cy="0"/>
        </a:xfrm>
      </p:grpSpPr>
      <p:sp>
        <p:nvSpPr>
          <p:cNvPr id="107" name="Google Shape;107;p5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5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9" name="Google Shape;109;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112"/>
        <p:cNvGrpSpPr/>
        <p:nvPr/>
      </p:nvGrpSpPr>
      <p:grpSpPr>
        <a:xfrm>
          <a:off x="0" y="0"/>
          <a:ext cx="0" cy="0"/>
          <a:chOff x="0" y="0"/>
          <a:chExt cx="0" cy="0"/>
        </a:xfrm>
      </p:grpSpPr>
      <p:sp>
        <p:nvSpPr>
          <p:cNvPr id="113" name="Google Shape;11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6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6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119"/>
        <p:cNvGrpSpPr/>
        <p:nvPr/>
      </p:nvGrpSpPr>
      <p:grpSpPr>
        <a:xfrm>
          <a:off x="0" y="0"/>
          <a:ext cx="0" cy="0"/>
          <a:chOff x="0" y="0"/>
          <a:chExt cx="0" cy="0"/>
        </a:xfrm>
      </p:grpSpPr>
      <p:sp>
        <p:nvSpPr>
          <p:cNvPr id="120" name="Google Shape;120;p6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6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p6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6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6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128"/>
        <p:cNvGrpSpPr/>
        <p:nvPr/>
      </p:nvGrpSpPr>
      <p:grpSpPr>
        <a:xfrm>
          <a:off x="0" y="0"/>
          <a:ext cx="0" cy="0"/>
          <a:chOff x="0" y="0"/>
          <a:chExt cx="0" cy="0"/>
        </a:xfrm>
      </p:grpSpPr>
      <p:sp>
        <p:nvSpPr>
          <p:cNvPr id="129" name="Google Shape;129;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133"/>
        <p:cNvGrpSpPr/>
        <p:nvPr/>
      </p:nvGrpSpPr>
      <p:grpSpPr>
        <a:xfrm>
          <a:off x="0" y="0"/>
          <a:ext cx="0" cy="0"/>
          <a:chOff x="0" y="0"/>
          <a:chExt cx="0" cy="0"/>
        </a:xfrm>
      </p:grpSpPr>
      <p:sp>
        <p:nvSpPr>
          <p:cNvPr id="134" name="Google Shape;134;p6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6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6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1"/>
        <p:cNvGrpSpPr/>
        <p:nvPr/>
      </p:nvGrpSpPr>
      <p:grpSpPr>
        <a:xfrm>
          <a:off x="0" y="0"/>
          <a:ext cx="0" cy="0"/>
          <a:chOff x="0" y="0"/>
          <a:chExt cx="0" cy="0"/>
        </a:xfrm>
      </p:grpSpPr>
      <p:sp>
        <p:nvSpPr>
          <p:cNvPr id="22" name="Google Shape;2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140"/>
        <p:cNvGrpSpPr/>
        <p:nvPr/>
      </p:nvGrpSpPr>
      <p:grpSpPr>
        <a:xfrm>
          <a:off x="0" y="0"/>
          <a:ext cx="0" cy="0"/>
          <a:chOff x="0" y="0"/>
          <a:chExt cx="0" cy="0"/>
        </a:xfrm>
      </p:grpSpPr>
      <p:sp>
        <p:nvSpPr>
          <p:cNvPr id="141" name="Google Shape;141;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64"/>
          <p:cNvSpPr>
            <a:spLocks noGrp="1"/>
          </p:cNvSpPr>
          <p:nvPr>
            <p:ph type="pic" idx="2"/>
          </p:nvPr>
        </p:nvSpPr>
        <p:spPr>
          <a:xfrm>
            <a:off x="5183188" y="987425"/>
            <a:ext cx="6172200" cy="4873625"/>
          </a:xfrm>
          <a:prstGeom prst="rect">
            <a:avLst/>
          </a:prstGeom>
          <a:noFill/>
          <a:ln>
            <a:noFill/>
          </a:ln>
        </p:spPr>
      </p:sp>
      <p:sp>
        <p:nvSpPr>
          <p:cNvPr id="143" name="Google Shape;143;p6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147"/>
        <p:cNvGrpSpPr/>
        <p:nvPr/>
      </p:nvGrpSpPr>
      <p:grpSpPr>
        <a:xfrm>
          <a:off x="0" y="0"/>
          <a:ext cx="0" cy="0"/>
          <a:chOff x="0" y="0"/>
          <a:chExt cx="0" cy="0"/>
        </a:xfrm>
      </p:grpSpPr>
      <p:sp>
        <p:nvSpPr>
          <p:cNvPr id="148" name="Google Shape;148;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6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153"/>
        <p:cNvGrpSpPr/>
        <p:nvPr/>
      </p:nvGrpSpPr>
      <p:grpSpPr>
        <a:xfrm>
          <a:off x="0" y="0"/>
          <a:ext cx="0" cy="0"/>
          <a:chOff x="0" y="0"/>
          <a:chExt cx="0" cy="0"/>
        </a:xfrm>
      </p:grpSpPr>
      <p:sp>
        <p:nvSpPr>
          <p:cNvPr id="154" name="Google Shape;154;p6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6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5"/>
        <p:cNvGrpSpPr/>
        <p:nvPr/>
      </p:nvGrpSpPr>
      <p:grpSpPr>
        <a:xfrm>
          <a:off x="0" y="0"/>
          <a:ext cx="0" cy="0"/>
          <a:chOff x="0" y="0"/>
          <a:chExt cx="0" cy="0"/>
        </a:xfrm>
      </p:grpSpPr>
      <p:sp>
        <p:nvSpPr>
          <p:cNvPr id="26" name="Google Shape;26;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31"/>
        <p:cNvGrpSpPr/>
        <p:nvPr/>
      </p:nvGrpSpPr>
      <p:grpSpPr>
        <a:xfrm>
          <a:off x="0" y="0"/>
          <a:ext cx="0" cy="0"/>
          <a:chOff x="0" y="0"/>
          <a:chExt cx="0" cy="0"/>
        </a:xfrm>
      </p:grpSpPr>
      <p:sp>
        <p:nvSpPr>
          <p:cNvPr id="32" name="Google Shape;32;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53"/>
        <p:cNvGrpSpPr/>
        <p:nvPr/>
      </p:nvGrpSpPr>
      <p:grpSpPr>
        <a:xfrm>
          <a:off x="0" y="0"/>
          <a:ext cx="0" cy="0"/>
          <a:chOff x="0" y="0"/>
          <a:chExt cx="0" cy="0"/>
        </a:xfrm>
      </p:grpSpPr>
      <p:sp>
        <p:nvSpPr>
          <p:cNvPr id="54" name="Google Shape;54;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4"/>
          <p:cNvSpPr>
            <a:spLocks noGrp="1"/>
          </p:cNvSpPr>
          <p:nvPr>
            <p:ph type="pic" idx="2"/>
          </p:nvPr>
        </p:nvSpPr>
        <p:spPr>
          <a:xfrm>
            <a:off x="5183188" y="987425"/>
            <a:ext cx="6172200" cy="4873625"/>
          </a:xfrm>
          <a:prstGeom prst="rect">
            <a:avLst/>
          </a:prstGeom>
          <a:noFill/>
          <a:ln>
            <a:noFill/>
          </a:ln>
        </p:spPr>
      </p:sp>
      <p:sp>
        <p:nvSpPr>
          <p:cNvPr id="68" name="Google Shape;68;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2.png"/><Relationship Id="rId7"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2.png"/><Relationship Id="rId7"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2.png"/><Relationship Id="rId7"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jpg"/><Relationship Id="rId10"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1.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5.jpg"/><Relationship Id="rId7"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tokinosumika.com/" TargetMode="External"/><Relationship Id="rId5" Type="http://schemas.openxmlformats.org/officeDocument/2006/relationships/image" Target="../media/image3.png"/><Relationship Id="rId10" Type="http://schemas.openxmlformats.org/officeDocument/2006/relationships/image" Target="../media/image9.jpg"/><Relationship Id="rId4" Type="http://schemas.openxmlformats.org/officeDocument/2006/relationships/image" Target="../media/image2.png"/><Relationship Id="rId9"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baton-store.jp/" TargetMode="External"/><Relationship Id="rId5" Type="http://schemas.openxmlformats.org/officeDocument/2006/relationships/hyperlink" Target="https://baton-net.jp/" TargetMode="External"/><Relationship Id="rId10" Type="http://schemas.openxmlformats.org/officeDocument/2006/relationships/hyperlink" Target="https://twitter.com/baton_nakanobw" TargetMode="External"/><Relationship Id="rId4" Type="http://schemas.openxmlformats.org/officeDocument/2006/relationships/image" Target="../media/image3.png"/><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hyperlink" Target="https://tokinosumika.com/acces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s://twitter.com/boardgametaisai"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
          <p:cNvSpPr txBox="1"/>
          <p:nvPr/>
        </p:nvSpPr>
        <p:spPr>
          <a:xfrm>
            <a:off x="1221528" y="2909028"/>
            <a:ext cx="11187600" cy="1569600"/>
          </a:xfrm>
          <a:prstGeom prst="rect">
            <a:avLst/>
          </a:prstGeom>
          <a:noFill/>
          <a:ln>
            <a:noFill/>
          </a:ln>
          <a:effectLst>
            <a:outerShdw blurRad="50800" dist="38100" dir="13500000" algn="br"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ja-JP" sz="4000" b="1" i="0" u="none" strike="noStrike" cap="none" dirty="0">
                <a:solidFill>
                  <a:schemeClr val="dk1"/>
                </a:solidFill>
                <a:latin typeface="Arial"/>
                <a:ea typeface="Arial"/>
                <a:cs typeface="Arial"/>
                <a:sym typeface="Arial"/>
              </a:rPr>
              <a:t>第3回 ボードゲーム大祭 in TOKINOSUMIKA</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4000" b="1" dirty="0">
                <a:solidFill>
                  <a:schemeClr val="dk1"/>
                </a:solidFill>
                <a:latin typeface="Arial"/>
                <a:ea typeface="Arial"/>
                <a:cs typeface="Arial"/>
                <a:sym typeface="Arial"/>
              </a:rPr>
              <a:t>　　　出展者様向け　開催概要</a:t>
            </a:r>
            <a:endParaRPr sz="4000" b="1" dirty="0">
              <a:solidFill>
                <a:schemeClr val="dk1"/>
              </a:solidFill>
              <a:latin typeface="Arial"/>
              <a:ea typeface="Arial"/>
              <a:cs typeface="Arial"/>
              <a:sym typeface="Arial"/>
            </a:endParaRPr>
          </a:p>
        </p:txBody>
      </p:sp>
      <p:pic>
        <p:nvPicPr>
          <p:cNvPr id="164" name="Google Shape;164;p1"/>
          <p:cNvPicPr preferRelativeResize="0"/>
          <p:nvPr/>
        </p:nvPicPr>
        <p:blipFill rotWithShape="1">
          <a:blip r:embed="rId3">
            <a:alphaModFix/>
          </a:blip>
          <a:srcRect/>
          <a:stretch/>
        </p:blipFill>
        <p:spPr>
          <a:xfrm>
            <a:off x="219701" y="3005648"/>
            <a:ext cx="1298178" cy="1296000"/>
          </a:xfrm>
          <a:prstGeom prst="rect">
            <a:avLst/>
          </a:prstGeom>
          <a:noFill/>
          <a:ln>
            <a:noFill/>
          </a:ln>
        </p:spPr>
      </p:pic>
      <p:pic>
        <p:nvPicPr>
          <p:cNvPr id="165" name="Google Shape;165;p1"/>
          <p:cNvPicPr preferRelativeResize="0"/>
          <p:nvPr/>
        </p:nvPicPr>
        <p:blipFill rotWithShape="1">
          <a:blip r:embed="rId4">
            <a:alphaModFix/>
          </a:blip>
          <a:srcRect/>
          <a:stretch/>
        </p:blipFill>
        <p:spPr>
          <a:xfrm>
            <a:off x="3725382" y="821028"/>
            <a:ext cx="2213215" cy="2088000"/>
          </a:xfrm>
          <a:prstGeom prst="rect">
            <a:avLst/>
          </a:prstGeom>
          <a:noFill/>
          <a:ln>
            <a:noFill/>
          </a:ln>
        </p:spPr>
      </p:pic>
      <p:pic>
        <p:nvPicPr>
          <p:cNvPr id="166" name="Google Shape;166;p1"/>
          <p:cNvPicPr preferRelativeResize="0"/>
          <p:nvPr/>
        </p:nvPicPr>
        <p:blipFill rotWithShape="1">
          <a:blip r:embed="rId5">
            <a:alphaModFix/>
          </a:blip>
          <a:srcRect/>
          <a:stretch/>
        </p:blipFill>
        <p:spPr>
          <a:xfrm>
            <a:off x="6625183" y="1064612"/>
            <a:ext cx="1299642" cy="1404000"/>
          </a:xfrm>
          <a:prstGeom prst="rect">
            <a:avLst/>
          </a:prstGeom>
          <a:noFill/>
          <a:ln>
            <a:noFill/>
          </a:ln>
        </p:spPr>
      </p:pic>
      <p:sp>
        <p:nvSpPr>
          <p:cNvPr id="167" name="Google Shape;167;p1"/>
          <p:cNvSpPr/>
          <p:nvPr/>
        </p:nvSpPr>
        <p:spPr>
          <a:xfrm>
            <a:off x="5785943" y="1577028"/>
            <a:ext cx="612000" cy="576000"/>
          </a:xfrm>
          <a:prstGeom prst="mathMultiply">
            <a:avLst>
              <a:gd name="adj1" fmla="val 23520"/>
            </a:avLst>
          </a:prstGeom>
          <a:solidFill>
            <a:srgbClr val="BFBFBF"/>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16"/>
          <p:cNvPicPr preferRelativeResize="0"/>
          <p:nvPr/>
        </p:nvPicPr>
        <p:blipFill rotWithShape="1">
          <a:blip r:embed="rId3">
            <a:alphaModFix/>
          </a:blip>
          <a:srcRect/>
          <a:stretch/>
        </p:blipFill>
        <p:spPr>
          <a:xfrm>
            <a:off x="3106735" y="82446"/>
            <a:ext cx="5978530" cy="6347276"/>
          </a:xfrm>
          <a:prstGeom prst="rect">
            <a:avLst/>
          </a:prstGeom>
          <a:noFill/>
          <a:ln>
            <a:noFill/>
          </a:ln>
        </p:spPr>
      </p:pic>
      <p:pic>
        <p:nvPicPr>
          <p:cNvPr id="316" name="Google Shape;316;p16"/>
          <p:cNvPicPr preferRelativeResize="0"/>
          <p:nvPr/>
        </p:nvPicPr>
        <p:blipFill rotWithShape="1">
          <a:blip r:embed="rId4">
            <a:alphaModFix/>
          </a:blip>
          <a:srcRect/>
          <a:stretch/>
        </p:blipFill>
        <p:spPr>
          <a:xfrm>
            <a:off x="10923155" y="10672"/>
            <a:ext cx="801332" cy="756000"/>
          </a:xfrm>
          <a:prstGeom prst="rect">
            <a:avLst/>
          </a:prstGeom>
          <a:noFill/>
          <a:ln>
            <a:noFill/>
          </a:ln>
        </p:spPr>
      </p:pic>
      <p:pic>
        <p:nvPicPr>
          <p:cNvPr id="317" name="Google Shape;317;p16"/>
          <p:cNvPicPr preferRelativeResize="0"/>
          <p:nvPr/>
        </p:nvPicPr>
        <p:blipFill rotWithShape="1">
          <a:blip r:embed="rId5">
            <a:alphaModFix/>
          </a:blip>
          <a:srcRect/>
          <a:stretch/>
        </p:blipFill>
        <p:spPr>
          <a:xfrm>
            <a:off x="11658578" y="82446"/>
            <a:ext cx="499866" cy="540000"/>
          </a:xfrm>
          <a:prstGeom prst="rect">
            <a:avLst/>
          </a:prstGeom>
          <a:noFill/>
          <a:ln>
            <a:noFill/>
          </a:ln>
        </p:spPr>
      </p:pic>
      <p:sp>
        <p:nvSpPr>
          <p:cNvPr id="318" name="Google Shape;31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10</a:t>
            </a:fld>
            <a:endParaRPr/>
          </a:p>
        </p:txBody>
      </p:sp>
      <p:sp>
        <p:nvSpPr>
          <p:cNvPr id="319" name="Google Shape;319;p16"/>
          <p:cNvSpPr txBox="1"/>
          <p:nvPr/>
        </p:nvSpPr>
        <p:spPr>
          <a:xfrm>
            <a:off x="201336" y="545501"/>
            <a:ext cx="14430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2F 会場全体</a:t>
            </a:r>
            <a:endParaRPr/>
          </a:p>
        </p:txBody>
      </p:sp>
      <p:sp>
        <p:nvSpPr>
          <p:cNvPr id="320" name="Google Shape;32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 2024 ボードゲーム大祭実行委員会</a:t>
            </a:r>
            <a:endParaRPr/>
          </a:p>
        </p:txBody>
      </p:sp>
      <p:sp>
        <p:nvSpPr>
          <p:cNvPr id="321" name="Google Shape;321;p16"/>
          <p:cNvSpPr txBox="1"/>
          <p:nvPr/>
        </p:nvSpPr>
        <p:spPr>
          <a:xfrm>
            <a:off x="201335" y="167780"/>
            <a:ext cx="234156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4</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sp>
        <p:nvSpPr>
          <p:cNvPr id="322" name="Google Shape;322;p16"/>
          <p:cNvSpPr/>
          <p:nvPr/>
        </p:nvSpPr>
        <p:spPr>
          <a:xfrm>
            <a:off x="4294394" y="2496167"/>
            <a:ext cx="224343" cy="40816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323" name="Google Shape;323;p16"/>
          <p:cNvSpPr/>
          <p:nvPr/>
        </p:nvSpPr>
        <p:spPr>
          <a:xfrm>
            <a:off x="6689829" y="2496167"/>
            <a:ext cx="224343" cy="40816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324" name="Google Shape;324;p16"/>
          <p:cNvSpPr/>
          <p:nvPr/>
        </p:nvSpPr>
        <p:spPr>
          <a:xfrm>
            <a:off x="4519304" y="4018092"/>
            <a:ext cx="224343" cy="40816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325" name="Google Shape;325;p16"/>
          <p:cNvSpPr/>
          <p:nvPr/>
        </p:nvSpPr>
        <p:spPr>
          <a:xfrm>
            <a:off x="5903223" y="4005733"/>
            <a:ext cx="224343" cy="40816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326" name="Google Shape;326;p16"/>
          <p:cNvSpPr/>
          <p:nvPr/>
        </p:nvSpPr>
        <p:spPr>
          <a:xfrm>
            <a:off x="7540135" y="3609926"/>
            <a:ext cx="224343" cy="40816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327" name="Google Shape;327;p16"/>
          <p:cNvSpPr/>
          <p:nvPr/>
        </p:nvSpPr>
        <p:spPr>
          <a:xfrm>
            <a:off x="8041228" y="3633538"/>
            <a:ext cx="224343" cy="40816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Arial"/>
              <a:ea typeface="Arial"/>
              <a:cs typeface="Arial"/>
              <a:sym typeface="Arial"/>
            </a:endParaRPr>
          </a:p>
        </p:txBody>
      </p:sp>
      <p:sp>
        <p:nvSpPr>
          <p:cNvPr id="328" name="Google Shape;328;p16"/>
          <p:cNvSpPr/>
          <p:nvPr/>
        </p:nvSpPr>
        <p:spPr>
          <a:xfrm rot="5400000">
            <a:off x="7085505" y="3837621"/>
            <a:ext cx="224343" cy="408166"/>
          </a:xfrm>
          <a:prstGeom prst="upDown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highlight>
                <a:srgbClr val="000000"/>
              </a:highlight>
              <a:latin typeface="Arial"/>
              <a:ea typeface="Arial"/>
              <a:cs typeface="Arial"/>
              <a:sym typeface="Arial"/>
            </a:endParaRPr>
          </a:p>
        </p:txBody>
      </p:sp>
      <p:sp>
        <p:nvSpPr>
          <p:cNvPr id="329" name="Google Shape;329;p16"/>
          <p:cNvSpPr/>
          <p:nvPr/>
        </p:nvSpPr>
        <p:spPr>
          <a:xfrm rot="8290716">
            <a:off x="8811883" y="3949792"/>
            <a:ext cx="224343" cy="408166"/>
          </a:xfrm>
          <a:prstGeom prst="upDown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highlight>
                <a:srgbClr val="000000"/>
              </a:highlight>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7"/>
          <p:cNvSpPr txBox="1"/>
          <p:nvPr/>
        </p:nvSpPr>
        <p:spPr>
          <a:xfrm>
            <a:off x="201336" y="176169"/>
            <a:ext cx="23102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4</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pic>
        <p:nvPicPr>
          <p:cNvPr id="335" name="Google Shape;335;p17"/>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336" name="Google Shape;336;p17"/>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337" name="Google Shape;33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11</a:t>
            </a:fld>
            <a:endParaRPr/>
          </a:p>
        </p:txBody>
      </p:sp>
      <p:sp>
        <p:nvSpPr>
          <p:cNvPr id="338" name="Google Shape;338;p17"/>
          <p:cNvSpPr/>
          <p:nvPr/>
        </p:nvSpPr>
        <p:spPr>
          <a:xfrm>
            <a:off x="8685471" y="984906"/>
            <a:ext cx="3316927" cy="4804274"/>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39" name="Google Shape;339;p17"/>
          <p:cNvSpPr txBox="1"/>
          <p:nvPr/>
        </p:nvSpPr>
        <p:spPr>
          <a:xfrm>
            <a:off x="201336" y="545501"/>
            <a:ext cx="328968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dirty="0">
                <a:solidFill>
                  <a:schemeClr val="dk1"/>
                </a:solidFill>
                <a:latin typeface="Arial"/>
                <a:ea typeface="Arial"/>
                <a:cs typeface="Arial"/>
                <a:sym typeface="Arial"/>
              </a:rPr>
              <a:t>2F さくらの間（一般ブース）</a:t>
            </a:r>
            <a:endParaRPr dirty="0"/>
          </a:p>
        </p:txBody>
      </p:sp>
      <p:sp>
        <p:nvSpPr>
          <p:cNvPr id="340" name="Google Shape;340;p17"/>
          <p:cNvSpPr txBox="1"/>
          <p:nvPr/>
        </p:nvSpPr>
        <p:spPr>
          <a:xfrm>
            <a:off x="9584327" y="644721"/>
            <a:ext cx="13388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ブース規格</a:t>
            </a:r>
            <a:endParaRPr/>
          </a:p>
        </p:txBody>
      </p:sp>
      <p:sp>
        <p:nvSpPr>
          <p:cNvPr id="341" name="Google Shape;34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 2024 ボードゲーム大祭実行委員会</a:t>
            </a:r>
            <a:endParaRPr/>
          </a:p>
        </p:txBody>
      </p:sp>
      <p:grpSp>
        <p:nvGrpSpPr>
          <p:cNvPr id="342" name="Google Shape;342;p17"/>
          <p:cNvGrpSpPr/>
          <p:nvPr/>
        </p:nvGrpSpPr>
        <p:grpSpPr>
          <a:xfrm>
            <a:off x="3581293" y="5649457"/>
            <a:ext cx="2445950" cy="461665"/>
            <a:chOff x="9120960" y="5345873"/>
            <a:chExt cx="2445950" cy="461665"/>
          </a:xfrm>
        </p:grpSpPr>
        <p:sp>
          <p:nvSpPr>
            <p:cNvPr id="343" name="Google Shape;343;p17"/>
            <p:cNvSpPr txBox="1"/>
            <p:nvPr/>
          </p:nvSpPr>
          <p:spPr>
            <a:xfrm>
              <a:off x="9120960" y="5345872"/>
              <a:ext cx="2445950" cy="461665"/>
            </a:xfrm>
            <a:prstGeom prst="rect">
              <a:avLst/>
            </a:prstGeom>
            <a:solidFill>
              <a:schemeClr val="dk2">
                <a:alpha val="6000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a:solidFill>
                    <a:schemeClr val="lt1"/>
                  </a:solidFill>
                  <a:latin typeface="Arial"/>
                  <a:ea typeface="Arial"/>
                  <a:cs typeface="Arial"/>
                  <a:sym typeface="Arial"/>
                </a:rPr>
                <a:t>          </a:t>
              </a:r>
              <a:r>
                <a:rPr lang="ja-JP" sz="1200" b="1">
                  <a:solidFill>
                    <a:schemeClr val="lt1"/>
                  </a:solidFill>
                  <a:latin typeface="Arial"/>
                  <a:ea typeface="Arial"/>
                  <a:cs typeface="Arial"/>
                  <a:sym typeface="Arial"/>
                </a:rPr>
                <a:t>フリースペース</a:t>
              </a:r>
              <a:endParaRPr sz="1800" b="1">
                <a:solidFill>
                  <a:schemeClr val="lt1"/>
                </a:solidFill>
                <a:latin typeface="Arial"/>
                <a:ea typeface="Arial"/>
                <a:cs typeface="Arial"/>
                <a:sym typeface="Arial"/>
              </a:endParaRPr>
            </a:p>
          </p:txBody>
        </p:sp>
        <p:pic>
          <p:nvPicPr>
            <p:cNvPr id="344" name="Google Shape;344;p17"/>
            <p:cNvPicPr preferRelativeResize="0"/>
            <p:nvPr/>
          </p:nvPicPr>
          <p:blipFill rotWithShape="1">
            <a:blip r:embed="rId5">
              <a:alphaModFix/>
            </a:blip>
            <a:srcRect/>
            <a:stretch/>
          </p:blipFill>
          <p:spPr>
            <a:xfrm rot="-5400000">
              <a:off x="9302016" y="5376626"/>
              <a:ext cx="363135" cy="403186"/>
            </a:xfrm>
            <a:prstGeom prst="rect">
              <a:avLst/>
            </a:prstGeom>
            <a:noFill/>
            <a:ln>
              <a:noFill/>
            </a:ln>
          </p:spPr>
        </p:pic>
      </p:grpSp>
      <p:pic>
        <p:nvPicPr>
          <p:cNvPr id="345" name="Google Shape;345;p17"/>
          <p:cNvPicPr preferRelativeResize="0"/>
          <p:nvPr/>
        </p:nvPicPr>
        <p:blipFill rotWithShape="1">
          <a:blip r:embed="rId6">
            <a:alphaModFix/>
          </a:blip>
          <a:srcRect/>
          <a:stretch/>
        </p:blipFill>
        <p:spPr>
          <a:xfrm>
            <a:off x="112127" y="852177"/>
            <a:ext cx="8498473" cy="5069732"/>
          </a:xfrm>
          <a:prstGeom prst="rect">
            <a:avLst/>
          </a:prstGeom>
          <a:noFill/>
          <a:ln>
            <a:noFill/>
          </a:ln>
        </p:spPr>
      </p:pic>
      <p:pic>
        <p:nvPicPr>
          <p:cNvPr id="346" name="Google Shape;346;p17"/>
          <p:cNvPicPr preferRelativeResize="0"/>
          <p:nvPr/>
        </p:nvPicPr>
        <p:blipFill rotWithShape="1">
          <a:blip r:embed="rId7">
            <a:alphaModFix/>
          </a:blip>
          <a:srcRect/>
          <a:stretch/>
        </p:blipFill>
        <p:spPr>
          <a:xfrm>
            <a:off x="9373870" y="3387043"/>
            <a:ext cx="1759741" cy="2134280"/>
          </a:xfrm>
          <a:prstGeom prst="rect">
            <a:avLst/>
          </a:prstGeom>
          <a:noFill/>
          <a:ln>
            <a:noFill/>
          </a:ln>
        </p:spPr>
      </p:pic>
      <p:pic>
        <p:nvPicPr>
          <p:cNvPr id="347" name="Google Shape;347;p17"/>
          <p:cNvPicPr preferRelativeResize="0"/>
          <p:nvPr/>
        </p:nvPicPr>
        <p:blipFill rotWithShape="1">
          <a:blip r:embed="rId8">
            <a:alphaModFix/>
          </a:blip>
          <a:srcRect/>
          <a:stretch/>
        </p:blipFill>
        <p:spPr>
          <a:xfrm>
            <a:off x="9120958" y="1181383"/>
            <a:ext cx="2238242" cy="2114550"/>
          </a:xfrm>
          <a:prstGeom prst="rect">
            <a:avLst/>
          </a:prstGeom>
          <a:noFill/>
          <a:ln>
            <a:noFill/>
          </a:ln>
        </p:spPr>
      </p:pic>
      <p:sp>
        <p:nvSpPr>
          <p:cNvPr id="2" name="Google Shape;339;p17">
            <a:extLst>
              <a:ext uri="{FF2B5EF4-FFF2-40B4-BE49-F238E27FC236}">
                <a16:creationId xmlns:a16="http://schemas.microsoft.com/office/drawing/2014/main" id="{4288C44E-19AF-C8DB-18C5-AC1FAF45A56F}"/>
              </a:ext>
            </a:extLst>
          </p:cNvPr>
          <p:cNvSpPr txBox="1"/>
          <p:nvPr/>
        </p:nvSpPr>
        <p:spPr>
          <a:xfrm>
            <a:off x="7715002" y="5847175"/>
            <a:ext cx="453439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dirty="0">
                <a:solidFill>
                  <a:srgbClr val="FF0000"/>
                </a:solidFill>
                <a:latin typeface="Arial"/>
                <a:ea typeface="Arial"/>
                <a:cs typeface="Arial"/>
                <a:sym typeface="Arial"/>
              </a:rPr>
              <a:t>ブース規格は予告なく変更となる場合が御座います。</a:t>
            </a:r>
            <a:endParaRPr dirty="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8"/>
          <p:cNvSpPr txBox="1"/>
          <p:nvPr/>
        </p:nvSpPr>
        <p:spPr>
          <a:xfrm>
            <a:off x="201336" y="176169"/>
            <a:ext cx="23102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4</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pic>
        <p:nvPicPr>
          <p:cNvPr id="353" name="Google Shape;353;p18"/>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354" name="Google Shape;354;p18"/>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355" name="Google Shape;35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12</a:t>
            </a:fld>
            <a:endParaRPr/>
          </a:p>
        </p:txBody>
      </p:sp>
      <p:sp>
        <p:nvSpPr>
          <p:cNvPr id="356" name="Google Shape;356;p18"/>
          <p:cNvSpPr txBox="1"/>
          <p:nvPr/>
        </p:nvSpPr>
        <p:spPr>
          <a:xfrm>
            <a:off x="201336" y="545501"/>
            <a:ext cx="52020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2F さくらの間 ステージ上（企業・一般ブース）</a:t>
            </a:r>
            <a:endParaRPr/>
          </a:p>
        </p:txBody>
      </p:sp>
      <p:sp>
        <p:nvSpPr>
          <p:cNvPr id="357" name="Google Shape;35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 2024 ボードゲーム大祭実行委員会</a:t>
            </a:r>
            <a:endParaRPr/>
          </a:p>
        </p:txBody>
      </p:sp>
      <p:pic>
        <p:nvPicPr>
          <p:cNvPr id="358" name="Google Shape;358;p18"/>
          <p:cNvPicPr preferRelativeResize="0"/>
          <p:nvPr/>
        </p:nvPicPr>
        <p:blipFill rotWithShape="1">
          <a:blip r:embed="rId5">
            <a:alphaModFix/>
          </a:blip>
          <a:srcRect/>
          <a:stretch/>
        </p:blipFill>
        <p:spPr>
          <a:xfrm>
            <a:off x="418461" y="903568"/>
            <a:ext cx="11355077" cy="5050864"/>
          </a:xfrm>
          <a:prstGeom prst="rect">
            <a:avLst/>
          </a:prstGeom>
          <a:noFill/>
          <a:ln>
            <a:noFill/>
          </a:ln>
        </p:spPr>
      </p:pic>
      <p:sp>
        <p:nvSpPr>
          <p:cNvPr id="2" name="Google Shape;334;p17">
            <a:extLst>
              <a:ext uri="{FF2B5EF4-FFF2-40B4-BE49-F238E27FC236}">
                <a16:creationId xmlns:a16="http://schemas.microsoft.com/office/drawing/2014/main" id="{F17F02A0-2CF8-A162-8521-05C0D6B88F79}"/>
              </a:ext>
            </a:extLst>
          </p:cNvPr>
          <p:cNvSpPr txBox="1"/>
          <p:nvPr/>
        </p:nvSpPr>
        <p:spPr>
          <a:xfrm>
            <a:off x="2661930" y="2414821"/>
            <a:ext cx="4097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b="1" dirty="0">
                <a:solidFill>
                  <a:schemeClr val="dk1"/>
                </a:solidFill>
                <a:latin typeface="Arial"/>
                <a:ea typeface="Arial"/>
                <a:cs typeface="Arial"/>
                <a:sym typeface="Arial"/>
              </a:rPr>
              <a:t>M</a:t>
            </a:r>
            <a:endParaRPr sz="1800" b="1" u="sng" dirty="0">
              <a:solidFill>
                <a:schemeClr val="dk1"/>
              </a:solidFill>
              <a:latin typeface="Arial Black"/>
              <a:ea typeface="Arial Black"/>
              <a:cs typeface="Arial Black"/>
              <a:sym typeface="Arial Black"/>
            </a:endParaRPr>
          </a:p>
        </p:txBody>
      </p:sp>
      <p:sp>
        <p:nvSpPr>
          <p:cNvPr id="3" name="Google Shape;334;p17">
            <a:extLst>
              <a:ext uri="{FF2B5EF4-FFF2-40B4-BE49-F238E27FC236}">
                <a16:creationId xmlns:a16="http://schemas.microsoft.com/office/drawing/2014/main" id="{3F768C05-5EA5-D381-3103-E241622C260F}"/>
              </a:ext>
            </a:extLst>
          </p:cNvPr>
          <p:cNvSpPr txBox="1"/>
          <p:nvPr/>
        </p:nvSpPr>
        <p:spPr>
          <a:xfrm>
            <a:off x="8485681" y="2414821"/>
            <a:ext cx="4097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b="1" dirty="0">
                <a:solidFill>
                  <a:schemeClr val="dk1"/>
                </a:solidFill>
                <a:ea typeface="Arial Black"/>
              </a:rPr>
              <a:t>L</a:t>
            </a:r>
            <a:endParaRPr sz="1800" b="1" dirty="0">
              <a:solidFill>
                <a:schemeClr val="dk1"/>
              </a:solidFill>
              <a:latin typeface="Arial Black"/>
              <a:ea typeface="Arial Black"/>
              <a:cs typeface="Arial Black"/>
              <a:sym typeface="Arial Black"/>
            </a:endParaRPr>
          </a:p>
        </p:txBody>
      </p:sp>
      <p:sp>
        <p:nvSpPr>
          <p:cNvPr id="4" name="Google Shape;339;p17">
            <a:extLst>
              <a:ext uri="{FF2B5EF4-FFF2-40B4-BE49-F238E27FC236}">
                <a16:creationId xmlns:a16="http://schemas.microsoft.com/office/drawing/2014/main" id="{231D8CBA-27DB-9880-113D-4C60FD84741C}"/>
              </a:ext>
            </a:extLst>
          </p:cNvPr>
          <p:cNvSpPr txBox="1"/>
          <p:nvPr/>
        </p:nvSpPr>
        <p:spPr>
          <a:xfrm>
            <a:off x="8309499" y="6004763"/>
            <a:ext cx="3464039"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dirty="0">
                <a:solidFill>
                  <a:srgbClr val="FF0000"/>
                </a:solidFill>
              </a:rPr>
              <a:t>レイアウトは要相談とさせて頂きます。</a:t>
            </a:r>
            <a:endParaRPr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9"/>
          <p:cNvSpPr txBox="1"/>
          <p:nvPr/>
        </p:nvSpPr>
        <p:spPr>
          <a:xfrm>
            <a:off x="201336" y="204006"/>
            <a:ext cx="23102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4</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pic>
        <p:nvPicPr>
          <p:cNvPr id="364" name="Google Shape;364;p19"/>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365" name="Google Shape;365;p19"/>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366" name="Google Shape;36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13</a:t>
            </a:fld>
            <a:endParaRPr/>
          </a:p>
        </p:txBody>
      </p:sp>
      <p:sp>
        <p:nvSpPr>
          <p:cNvPr id="367" name="Google Shape;367;p19"/>
          <p:cNvSpPr/>
          <p:nvPr/>
        </p:nvSpPr>
        <p:spPr>
          <a:xfrm>
            <a:off x="8323733" y="1162576"/>
            <a:ext cx="3400754" cy="471600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68" name="Google Shape;368;p19"/>
          <p:cNvSpPr txBox="1"/>
          <p:nvPr/>
        </p:nvSpPr>
        <p:spPr>
          <a:xfrm>
            <a:off x="9276320" y="831167"/>
            <a:ext cx="13388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dirty="0">
                <a:solidFill>
                  <a:schemeClr val="dk1"/>
                </a:solidFill>
                <a:latin typeface="Arial"/>
                <a:ea typeface="Arial"/>
                <a:cs typeface="Arial"/>
                <a:sym typeface="Arial"/>
              </a:rPr>
              <a:t>ブース規格</a:t>
            </a:r>
            <a:endParaRPr dirty="0"/>
          </a:p>
        </p:txBody>
      </p:sp>
      <p:sp>
        <p:nvSpPr>
          <p:cNvPr id="369" name="Google Shape;36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 2024 ボードゲーム大祭実行委員会</a:t>
            </a:r>
            <a:endParaRPr dirty="0"/>
          </a:p>
        </p:txBody>
      </p:sp>
      <p:pic>
        <p:nvPicPr>
          <p:cNvPr id="370" name="Google Shape;370;p19"/>
          <p:cNvPicPr preferRelativeResize="0"/>
          <p:nvPr/>
        </p:nvPicPr>
        <p:blipFill rotWithShape="1">
          <a:blip r:embed="rId5">
            <a:alphaModFix/>
          </a:blip>
          <a:srcRect/>
          <a:stretch/>
        </p:blipFill>
        <p:spPr>
          <a:xfrm>
            <a:off x="126707" y="668350"/>
            <a:ext cx="7881501" cy="5688000"/>
          </a:xfrm>
          <a:prstGeom prst="rect">
            <a:avLst/>
          </a:prstGeom>
          <a:noFill/>
          <a:ln>
            <a:noFill/>
          </a:ln>
        </p:spPr>
      </p:pic>
      <p:sp>
        <p:nvSpPr>
          <p:cNvPr id="371" name="Google Shape;371;p19"/>
          <p:cNvSpPr txBox="1"/>
          <p:nvPr/>
        </p:nvSpPr>
        <p:spPr>
          <a:xfrm>
            <a:off x="201336" y="540045"/>
            <a:ext cx="30684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2F FUJIの間（企業ブース）</a:t>
            </a:r>
            <a:endParaRPr/>
          </a:p>
        </p:txBody>
      </p:sp>
      <p:pic>
        <p:nvPicPr>
          <p:cNvPr id="372" name="Google Shape;372;p19"/>
          <p:cNvPicPr preferRelativeResize="0"/>
          <p:nvPr/>
        </p:nvPicPr>
        <p:blipFill rotWithShape="1">
          <a:blip r:embed="rId6">
            <a:alphaModFix/>
          </a:blip>
          <a:srcRect/>
          <a:stretch/>
        </p:blipFill>
        <p:spPr>
          <a:xfrm>
            <a:off x="8954782" y="3429000"/>
            <a:ext cx="2703796" cy="2073961"/>
          </a:xfrm>
          <a:prstGeom prst="rect">
            <a:avLst/>
          </a:prstGeom>
          <a:noFill/>
          <a:ln>
            <a:noFill/>
          </a:ln>
        </p:spPr>
      </p:pic>
      <p:pic>
        <p:nvPicPr>
          <p:cNvPr id="373" name="Google Shape;373;p19"/>
          <p:cNvPicPr preferRelativeResize="0"/>
          <p:nvPr/>
        </p:nvPicPr>
        <p:blipFill rotWithShape="1">
          <a:blip r:embed="rId7">
            <a:alphaModFix/>
          </a:blip>
          <a:srcRect/>
          <a:stretch/>
        </p:blipFill>
        <p:spPr>
          <a:xfrm>
            <a:off x="8410956" y="1277781"/>
            <a:ext cx="2703796" cy="2073959"/>
          </a:xfrm>
          <a:prstGeom prst="rect">
            <a:avLst/>
          </a:prstGeom>
          <a:noFill/>
          <a:ln>
            <a:noFill/>
          </a:ln>
        </p:spPr>
      </p:pic>
      <p:sp>
        <p:nvSpPr>
          <p:cNvPr id="2" name="Google Shape;363;p19">
            <a:extLst>
              <a:ext uri="{FF2B5EF4-FFF2-40B4-BE49-F238E27FC236}">
                <a16:creationId xmlns:a16="http://schemas.microsoft.com/office/drawing/2014/main" id="{E599DD71-1F71-7402-AEC6-C8602082D048}"/>
              </a:ext>
            </a:extLst>
          </p:cNvPr>
          <p:cNvSpPr txBox="1"/>
          <p:nvPr/>
        </p:nvSpPr>
        <p:spPr>
          <a:xfrm>
            <a:off x="1995321" y="1504069"/>
            <a:ext cx="3572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A</a:t>
            </a:r>
            <a:endParaRPr sz="1800" u="sng" dirty="0">
              <a:solidFill>
                <a:schemeClr val="dk1"/>
              </a:solidFill>
              <a:latin typeface="Arial Black"/>
              <a:ea typeface="Arial Black"/>
              <a:cs typeface="Arial Black"/>
              <a:sym typeface="Arial Black"/>
            </a:endParaRPr>
          </a:p>
        </p:txBody>
      </p:sp>
      <p:sp>
        <p:nvSpPr>
          <p:cNvPr id="3" name="Google Shape;363;p19">
            <a:extLst>
              <a:ext uri="{FF2B5EF4-FFF2-40B4-BE49-F238E27FC236}">
                <a16:creationId xmlns:a16="http://schemas.microsoft.com/office/drawing/2014/main" id="{6EF70CC1-CD47-9DEE-AD77-4FFEEBCD35A9}"/>
              </a:ext>
            </a:extLst>
          </p:cNvPr>
          <p:cNvSpPr txBox="1"/>
          <p:nvPr/>
        </p:nvSpPr>
        <p:spPr>
          <a:xfrm>
            <a:off x="2173952" y="3059668"/>
            <a:ext cx="3572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b="1">
                <a:solidFill>
                  <a:schemeClr val="dk1"/>
                </a:solidFill>
                <a:latin typeface="Arial"/>
                <a:ea typeface="Arial"/>
                <a:cs typeface="Arial"/>
                <a:sym typeface="Arial"/>
              </a:rPr>
              <a:t>A</a:t>
            </a:r>
            <a:endParaRPr sz="1800" b="1" u="sng" dirty="0">
              <a:solidFill>
                <a:schemeClr val="dk1"/>
              </a:solidFill>
              <a:latin typeface="Arial Black"/>
              <a:ea typeface="Arial Black"/>
              <a:cs typeface="Arial Black"/>
              <a:sym typeface="Arial Black"/>
            </a:endParaRPr>
          </a:p>
        </p:txBody>
      </p:sp>
      <p:sp>
        <p:nvSpPr>
          <p:cNvPr id="4" name="Google Shape;363;p19">
            <a:extLst>
              <a:ext uri="{FF2B5EF4-FFF2-40B4-BE49-F238E27FC236}">
                <a16:creationId xmlns:a16="http://schemas.microsoft.com/office/drawing/2014/main" id="{4DF20A39-BC3B-8881-C6D2-6B520C758749}"/>
              </a:ext>
            </a:extLst>
          </p:cNvPr>
          <p:cNvSpPr txBox="1"/>
          <p:nvPr/>
        </p:nvSpPr>
        <p:spPr>
          <a:xfrm>
            <a:off x="2779447" y="3059668"/>
            <a:ext cx="3572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b="1">
                <a:solidFill>
                  <a:schemeClr val="dk1"/>
                </a:solidFill>
                <a:latin typeface="Arial"/>
                <a:ea typeface="Arial"/>
                <a:cs typeface="Arial"/>
                <a:sym typeface="Arial"/>
              </a:rPr>
              <a:t>A</a:t>
            </a:r>
            <a:endParaRPr sz="1800" b="1" u="sng" dirty="0">
              <a:solidFill>
                <a:schemeClr val="dk1"/>
              </a:solidFill>
              <a:latin typeface="Arial Black"/>
              <a:ea typeface="Arial Black"/>
              <a:cs typeface="Arial Black"/>
              <a:sym typeface="Arial Black"/>
            </a:endParaRPr>
          </a:p>
        </p:txBody>
      </p:sp>
      <p:sp>
        <p:nvSpPr>
          <p:cNvPr id="6" name="Google Shape;363;p19">
            <a:extLst>
              <a:ext uri="{FF2B5EF4-FFF2-40B4-BE49-F238E27FC236}">
                <a16:creationId xmlns:a16="http://schemas.microsoft.com/office/drawing/2014/main" id="{9A959C49-E1B7-3C14-8FF9-5EC9268BEC95}"/>
              </a:ext>
            </a:extLst>
          </p:cNvPr>
          <p:cNvSpPr txBox="1"/>
          <p:nvPr/>
        </p:nvSpPr>
        <p:spPr>
          <a:xfrm>
            <a:off x="3859968" y="1688735"/>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B</a:t>
            </a:r>
            <a:endParaRPr sz="1800" u="sng" dirty="0">
              <a:solidFill>
                <a:schemeClr val="dk1"/>
              </a:solidFill>
              <a:latin typeface="Arial Black"/>
              <a:ea typeface="Arial Black"/>
              <a:cs typeface="Arial Black"/>
              <a:sym typeface="Arial Black"/>
            </a:endParaRPr>
          </a:p>
        </p:txBody>
      </p:sp>
      <p:sp>
        <p:nvSpPr>
          <p:cNvPr id="7" name="Google Shape;363;p19">
            <a:extLst>
              <a:ext uri="{FF2B5EF4-FFF2-40B4-BE49-F238E27FC236}">
                <a16:creationId xmlns:a16="http://schemas.microsoft.com/office/drawing/2014/main" id="{A7F9263B-E37C-85E4-0C3E-6ED1A96AC1E7}"/>
              </a:ext>
            </a:extLst>
          </p:cNvPr>
          <p:cNvSpPr txBox="1"/>
          <p:nvPr/>
        </p:nvSpPr>
        <p:spPr>
          <a:xfrm>
            <a:off x="3401481" y="3026582"/>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B</a:t>
            </a:r>
            <a:endParaRPr sz="1800" u="sng" dirty="0">
              <a:solidFill>
                <a:schemeClr val="dk1"/>
              </a:solidFill>
              <a:latin typeface="Arial Black"/>
              <a:ea typeface="Arial Black"/>
              <a:cs typeface="Arial Black"/>
              <a:sym typeface="Arial Black"/>
            </a:endParaRPr>
          </a:p>
        </p:txBody>
      </p:sp>
      <p:sp>
        <p:nvSpPr>
          <p:cNvPr id="8" name="Google Shape;363;p19">
            <a:extLst>
              <a:ext uri="{FF2B5EF4-FFF2-40B4-BE49-F238E27FC236}">
                <a16:creationId xmlns:a16="http://schemas.microsoft.com/office/drawing/2014/main" id="{DDDF857A-77D4-0A9C-1B28-B128BDC0BC4B}"/>
              </a:ext>
            </a:extLst>
          </p:cNvPr>
          <p:cNvSpPr txBox="1"/>
          <p:nvPr/>
        </p:nvSpPr>
        <p:spPr>
          <a:xfrm>
            <a:off x="4006976" y="3026582"/>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B</a:t>
            </a:r>
            <a:endParaRPr sz="1800" u="sng" dirty="0">
              <a:solidFill>
                <a:schemeClr val="dk1"/>
              </a:solidFill>
              <a:latin typeface="Arial Black"/>
              <a:ea typeface="Arial Black"/>
              <a:cs typeface="Arial Black"/>
              <a:sym typeface="Arial Black"/>
            </a:endParaRPr>
          </a:p>
        </p:txBody>
      </p:sp>
      <p:sp>
        <p:nvSpPr>
          <p:cNvPr id="9" name="Google Shape;363;p19">
            <a:extLst>
              <a:ext uri="{FF2B5EF4-FFF2-40B4-BE49-F238E27FC236}">
                <a16:creationId xmlns:a16="http://schemas.microsoft.com/office/drawing/2014/main" id="{A0701166-C2B5-7DFE-5D09-1788F47CA97C}"/>
              </a:ext>
            </a:extLst>
          </p:cNvPr>
          <p:cNvSpPr txBox="1"/>
          <p:nvPr/>
        </p:nvSpPr>
        <p:spPr>
          <a:xfrm>
            <a:off x="5001764" y="1688734"/>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C</a:t>
            </a:r>
            <a:endParaRPr sz="1800" u="sng" dirty="0">
              <a:solidFill>
                <a:schemeClr val="dk1"/>
              </a:solidFill>
              <a:latin typeface="Arial Black"/>
              <a:ea typeface="Arial Black"/>
              <a:cs typeface="Arial Black"/>
              <a:sym typeface="Arial Black"/>
            </a:endParaRPr>
          </a:p>
        </p:txBody>
      </p:sp>
      <p:sp>
        <p:nvSpPr>
          <p:cNvPr id="10" name="Google Shape;363;p19">
            <a:extLst>
              <a:ext uri="{FF2B5EF4-FFF2-40B4-BE49-F238E27FC236}">
                <a16:creationId xmlns:a16="http://schemas.microsoft.com/office/drawing/2014/main" id="{C8E760C7-F832-E36C-787C-DCADA294D38D}"/>
              </a:ext>
            </a:extLst>
          </p:cNvPr>
          <p:cNvSpPr txBox="1"/>
          <p:nvPr/>
        </p:nvSpPr>
        <p:spPr>
          <a:xfrm>
            <a:off x="4601431" y="3026581"/>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C</a:t>
            </a:r>
            <a:endParaRPr sz="1800" u="sng" dirty="0">
              <a:solidFill>
                <a:schemeClr val="dk1"/>
              </a:solidFill>
              <a:latin typeface="Arial Black"/>
              <a:ea typeface="Arial Black"/>
              <a:cs typeface="Arial Black"/>
              <a:sym typeface="Arial Black"/>
            </a:endParaRPr>
          </a:p>
        </p:txBody>
      </p:sp>
      <p:sp>
        <p:nvSpPr>
          <p:cNvPr id="11" name="Google Shape;363;p19">
            <a:extLst>
              <a:ext uri="{FF2B5EF4-FFF2-40B4-BE49-F238E27FC236}">
                <a16:creationId xmlns:a16="http://schemas.microsoft.com/office/drawing/2014/main" id="{9F7FB88D-C992-680F-E9AD-8AE7BF74DCB2}"/>
              </a:ext>
            </a:extLst>
          </p:cNvPr>
          <p:cNvSpPr txBox="1"/>
          <p:nvPr/>
        </p:nvSpPr>
        <p:spPr>
          <a:xfrm>
            <a:off x="5180395" y="3024987"/>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C</a:t>
            </a:r>
            <a:endParaRPr sz="1800" u="sng" dirty="0">
              <a:solidFill>
                <a:schemeClr val="dk1"/>
              </a:solidFill>
              <a:latin typeface="Arial Black"/>
              <a:ea typeface="Arial Black"/>
              <a:cs typeface="Arial Black"/>
              <a:sym typeface="Arial Black"/>
            </a:endParaRPr>
          </a:p>
        </p:txBody>
      </p:sp>
      <p:sp>
        <p:nvSpPr>
          <p:cNvPr id="12" name="Google Shape;363;p19">
            <a:extLst>
              <a:ext uri="{FF2B5EF4-FFF2-40B4-BE49-F238E27FC236}">
                <a16:creationId xmlns:a16="http://schemas.microsoft.com/office/drawing/2014/main" id="{543D593B-4A29-682E-9E1A-3026BFB552E6}"/>
              </a:ext>
            </a:extLst>
          </p:cNvPr>
          <p:cNvSpPr txBox="1"/>
          <p:nvPr/>
        </p:nvSpPr>
        <p:spPr>
          <a:xfrm>
            <a:off x="1556938" y="5133670"/>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D</a:t>
            </a:r>
            <a:endParaRPr sz="1800" u="sng" dirty="0">
              <a:solidFill>
                <a:schemeClr val="dk1"/>
              </a:solidFill>
              <a:latin typeface="Arial Black"/>
              <a:ea typeface="Arial Black"/>
              <a:cs typeface="Arial Black"/>
              <a:sym typeface="Arial Black"/>
            </a:endParaRPr>
          </a:p>
        </p:txBody>
      </p:sp>
      <p:sp>
        <p:nvSpPr>
          <p:cNvPr id="13" name="Google Shape;363;p19">
            <a:extLst>
              <a:ext uri="{FF2B5EF4-FFF2-40B4-BE49-F238E27FC236}">
                <a16:creationId xmlns:a16="http://schemas.microsoft.com/office/drawing/2014/main" id="{FFE350B7-5024-98AD-79DF-FE74EF7F422C}"/>
              </a:ext>
            </a:extLst>
          </p:cNvPr>
          <p:cNvSpPr txBox="1"/>
          <p:nvPr/>
        </p:nvSpPr>
        <p:spPr>
          <a:xfrm>
            <a:off x="1477039" y="3766509"/>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D</a:t>
            </a:r>
            <a:endParaRPr sz="1800" u="sng" dirty="0">
              <a:solidFill>
                <a:schemeClr val="dk1"/>
              </a:solidFill>
              <a:latin typeface="Arial Black"/>
              <a:ea typeface="Arial Black"/>
              <a:cs typeface="Arial Black"/>
              <a:sym typeface="Arial Black"/>
            </a:endParaRPr>
          </a:p>
        </p:txBody>
      </p:sp>
      <p:sp>
        <p:nvSpPr>
          <p:cNvPr id="14" name="Google Shape;363;p19">
            <a:extLst>
              <a:ext uri="{FF2B5EF4-FFF2-40B4-BE49-F238E27FC236}">
                <a16:creationId xmlns:a16="http://schemas.microsoft.com/office/drawing/2014/main" id="{2609C40A-7B2D-9EC8-3D57-89CD3DF1B96A}"/>
              </a:ext>
            </a:extLst>
          </p:cNvPr>
          <p:cNvSpPr txBox="1"/>
          <p:nvPr/>
        </p:nvSpPr>
        <p:spPr>
          <a:xfrm>
            <a:off x="1472585" y="3037693"/>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D</a:t>
            </a:r>
            <a:endParaRPr sz="1800" u="sng" dirty="0">
              <a:solidFill>
                <a:schemeClr val="dk1"/>
              </a:solidFill>
              <a:latin typeface="Arial Black"/>
              <a:ea typeface="Arial Black"/>
              <a:cs typeface="Arial Black"/>
              <a:sym typeface="Arial Black"/>
            </a:endParaRPr>
          </a:p>
        </p:txBody>
      </p:sp>
      <p:sp>
        <p:nvSpPr>
          <p:cNvPr id="15" name="Google Shape;363;p19">
            <a:extLst>
              <a:ext uri="{FF2B5EF4-FFF2-40B4-BE49-F238E27FC236}">
                <a16:creationId xmlns:a16="http://schemas.microsoft.com/office/drawing/2014/main" id="{73D32355-4B4D-1B5A-B807-906BAE8BB2E6}"/>
              </a:ext>
            </a:extLst>
          </p:cNvPr>
          <p:cNvSpPr txBox="1"/>
          <p:nvPr/>
        </p:nvSpPr>
        <p:spPr>
          <a:xfrm>
            <a:off x="2671070" y="5133669"/>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E</a:t>
            </a:r>
            <a:endParaRPr sz="1800" u="sng" dirty="0">
              <a:solidFill>
                <a:schemeClr val="dk1"/>
              </a:solidFill>
              <a:latin typeface="Arial Black"/>
              <a:ea typeface="Arial Black"/>
              <a:cs typeface="Arial Black"/>
              <a:sym typeface="Arial Black"/>
            </a:endParaRPr>
          </a:p>
        </p:txBody>
      </p:sp>
      <p:sp>
        <p:nvSpPr>
          <p:cNvPr id="16" name="Google Shape;363;p19">
            <a:extLst>
              <a:ext uri="{FF2B5EF4-FFF2-40B4-BE49-F238E27FC236}">
                <a16:creationId xmlns:a16="http://schemas.microsoft.com/office/drawing/2014/main" id="{FCD390DB-8FEC-103F-EA54-66542F79CC8C}"/>
              </a:ext>
            </a:extLst>
          </p:cNvPr>
          <p:cNvSpPr txBox="1"/>
          <p:nvPr/>
        </p:nvSpPr>
        <p:spPr>
          <a:xfrm>
            <a:off x="2154321" y="3745475"/>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E</a:t>
            </a:r>
            <a:endParaRPr sz="1800" u="sng" dirty="0">
              <a:solidFill>
                <a:schemeClr val="dk1"/>
              </a:solidFill>
              <a:latin typeface="Arial Black"/>
              <a:ea typeface="Arial Black"/>
              <a:cs typeface="Arial Black"/>
              <a:sym typeface="Arial Black"/>
            </a:endParaRPr>
          </a:p>
        </p:txBody>
      </p:sp>
      <p:sp>
        <p:nvSpPr>
          <p:cNvPr id="17" name="Google Shape;363;p19">
            <a:extLst>
              <a:ext uri="{FF2B5EF4-FFF2-40B4-BE49-F238E27FC236}">
                <a16:creationId xmlns:a16="http://schemas.microsoft.com/office/drawing/2014/main" id="{EDF5CE82-AF31-C210-5FB1-728B20058E26}"/>
              </a:ext>
            </a:extLst>
          </p:cNvPr>
          <p:cNvSpPr txBox="1"/>
          <p:nvPr/>
        </p:nvSpPr>
        <p:spPr>
          <a:xfrm>
            <a:off x="2752514" y="3765315"/>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E</a:t>
            </a:r>
            <a:endParaRPr sz="1800" u="sng" dirty="0">
              <a:solidFill>
                <a:schemeClr val="dk1"/>
              </a:solidFill>
              <a:latin typeface="Arial Black"/>
              <a:ea typeface="Arial Black"/>
              <a:cs typeface="Arial Black"/>
              <a:sym typeface="Arial Black"/>
            </a:endParaRPr>
          </a:p>
        </p:txBody>
      </p:sp>
      <p:sp>
        <p:nvSpPr>
          <p:cNvPr id="18" name="Google Shape;363;p19">
            <a:extLst>
              <a:ext uri="{FF2B5EF4-FFF2-40B4-BE49-F238E27FC236}">
                <a16:creationId xmlns:a16="http://schemas.microsoft.com/office/drawing/2014/main" id="{A8129FAB-EF4D-DF84-35C2-0A0472588071}"/>
              </a:ext>
            </a:extLst>
          </p:cNvPr>
          <p:cNvSpPr txBox="1"/>
          <p:nvPr/>
        </p:nvSpPr>
        <p:spPr>
          <a:xfrm>
            <a:off x="3785202" y="5133669"/>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F</a:t>
            </a:r>
            <a:endParaRPr sz="1800" u="sng" dirty="0">
              <a:solidFill>
                <a:schemeClr val="dk1"/>
              </a:solidFill>
              <a:latin typeface="Arial Black"/>
              <a:ea typeface="Arial Black"/>
              <a:cs typeface="Arial Black"/>
              <a:sym typeface="Arial Black"/>
            </a:endParaRPr>
          </a:p>
        </p:txBody>
      </p:sp>
      <p:sp>
        <p:nvSpPr>
          <p:cNvPr id="19" name="Google Shape;363;p19">
            <a:extLst>
              <a:ext uri="{FF2B5EF4-FFF2-40B4-BE49-F238E27FC236}">
                <a16:creationId xmlns:a16="http://schemas.microsoft.com/office/drawing/2014/main" id="{341CC991-DC07-2185-093E-B7EA6F47FE83}"/>
              </a:ext>
            </a:extLst>
          </p:cNvPr>
          <p:cNvSpPr txBox="1"/>
          <p:nvPr/>
        </p:nvSpPr>
        <p:spPr>
          <a:xfrm>
            <a:off x="3411843" y="3744281"/>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F</a:t>
            </a:r>
            <a:endParaRPr sz="1800" u="sng" dirty="0">
              <a:solidFill>
                <a:schemeClr val="dk1"/>
              </a:solidFill>
              <a:latin typeface="Arial Black"/>
              <a:ea typeface="Arial Black"/>
              <a:cs typeface="Arial Black"/>
              <a:sym typeface="Arial Black"/>
            </a:endParaRPr>
          </a:p>
        </p:txBody>
      </p:sp>
      <p:sp>
        <p:nvSpPr>
          <p:cNvPr id="20" name="Google Shape;363;p19">
            <a:extLst>
              <a:ext uri="{FF2B5EF4-FFF2-40B4-BE49-F238E27FC236}">
                <a16:creationId xmlns:a16="http://schemas.microsoft.com/office/drawing/2014/main" id="{A1E3230E-8809-D991-7342-1B401317BA2A}"/>
              </a:ext>
            </a:extLst>
          </p:cNvPr>
          <p:cNvSpPr txBox="1"/>
          <p:nvPr/>
        </p:nvSpPr>
        <p:spPr>
          <a:xfrm>
            <a:off x="4006827" y="3744281"/>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F</a:t>
            </a:r>
            <a:endParaRPr sz="1800" u="sng" dirty="0">
              <a:solidFill>
                <a:schemeClr val="dk1"/>
              </a:solidFill>
              <a:latin typeface="Arial Black"/>
              <a:ea typeface="Arial Black"/>
              <a:cs typeface="Arial Black"/>
              <a:sym typeface="Arial Black"/>
            </a:endParaRPr>
          </a:p>
        </p:txBody>
      </p:sp>
      <p:sp>
        <p:nvSpPr>
          <p:cNvPr id="23" name="Google Shape;363;p19">
            <a:extLst>
              <a:ext uri="{FF2B5EF4-FFF2-40B4-BE49-F238E27FC236}">
                <a16:creationId xmlns:a16="http://schemas.microsoft.com/office/drawing/2014/main" id="{B733048D-CE64-0C77-9411-6031C8937693}"/>
              </a:ext>
            </a:extLst>
          </p:cNvPr>
          <p:cNvSpPr txBox="1"/>
          <p:nvPr/>
        </p:nvSpPr>
        <p:spPr>
          <a:xfrm>
            <a:off x="4899334" y="5133668"/>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G</a:t>
            </a:r>
            <a:endParaRPr sz="1800" u="sng" dirty="0">
              <a:solidFill>
                <a:schemeClr val="dk1"/>
              </a:solidFill>
              <a:latin typeface="Arial Black"/>
              <a:ea typeface="Arial Black"/>
              <a:cs typeface="Arial Black"/>
              <a:sym typeface="Arial Black"/>
            </a:endParaRPr>
          </a:p>
        </p:txBody>
      </p:sp>
      <p:sp>
        <p:nvSpPr>
          <p:cNvPr id="24" name="Google Shape;363;p19">
            <a:extLst>
              <a:ext uri="{FF2B5EF4-FFF2-40B4-BE49-F238E27FC236}">
                <a16:creationId xmlns:a16="http://schemas.microsoft.com/office/drawing/2014/main" id="{49219AEF-F447-0BCF-02FF-14675D40EBAF}"/>
              </a:ext>
            </a:extLst>
          </p:cNvPr>
          <p:cNvSpPr txBox="1"/>
          <p:nvPr/>
        </p:nvSpPr>
        <p:spPr>
          <a:xfrm>
            <a:off x="4633953" y="3744280"/>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G</a:t>
            </a:r>
            <a:endParaRPr sz="1800" u="sng" dirty="0">
              <a:solidFill>
                <a:schemeClr val="dk1"/>
              </a:solidFill>
              <a:latin typeface="Arial Black"/>
              <a:ea typeface="Arial Black"/>
              <a:cs typeface="Arial Black"/>
              <a:sym typeface="Arial Black"/>
            </a:endParaRPr>
          </a:p>
        </p:txBody>
      </p:sp>
      <p:sp>
        <p:nvSpPr>
          <p:cNvPr id="25" name="Google Shape;363;p19">
            <a:extLst>
              <a:ext uri="{FF2B5EF4-FFF2-40B4-BE49-F238E27FC236}">
                <a16:creationId xmlns:a16="http://schemas.microsoft.com/office/drawing/2014/main" id="{52CC2D7D-25BC-2B47-E3D3-42AC2A300C01}"/>
              </a:ext>
            </a:extLst>
          </p:cNvPr>
          <p:cNvSpPr txBox="1"/>
          <p:nvPr/>
        </p:nvSpPr>
        <p:spPr>
          <a:xfrm>
            <a:off x="5201729" y="3744280"/>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G</a:t>
            </a:r>
            <a:endParaRPr sz="1800" u="sng" dirty="0">
              <a:solidFill>
                <a:schemeClr val="dk1"/>
              </a:solidFill>
              <a:latin typeface="Arial Black"/>
              <a:ea typeface="Arial Black"/>
              <a:cs typeface="Arial Black"/>
              <a:sym typeface="Arial Black"/>
            </a:endParaRPr>
          </a:p>
        </p:txBody>
      </p:sp>
      <p:sp>
        <p:nvSpPr>
          <p:cNvPr id="26" name="Google Shape;363;p19">
            <a:extLst>
              <a:ext uri="{FF2B5EF4-FFF2-40B4-BE49-F238E27FC236}">
                <a16:creationId xmlns:a16="http://schemas.microsoft.com/office/drawing/2014/main" id="{65953AE3-6E6B-3481-74C8-1B90D0977F72}"/>
              </a:ext>
            </a:extLst>
          </p:cNvPr>
          <p:cNvSpPr txBox="1"/>
          <p:nvPr/>
        </p:nvSpPr>
        <p:spPr>
          <a:xfrm>
            <a:off x="5917368" y="5133668"/>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H</a:t>
            </a:r>
            <a:endParaRPr sz="1800" u="sng" dirty="0">
              <a:solidFill>
                <a:schemeClr val="dk1"/>
              </a:solidFill>
              <a:latin typeface="Arial Black"/>
              <a:ea typeface="Arial Black"/>
              <a:cs typeface="Arial Black"/>
              <a:sym typeface="Arial Black"/>
            </a:endParaRPr>
          </a:p>
        </p:txBody>
      </p:sp>
      <p:sp>
        <p:nvSpPr>
          <p:cNvPr id="27" name="Google Shape;363;p19">
            <a:extLst>
              <a:ext uri="{FF2B5EF4-FFF2-40B4-BE49-F238E27FC236}">
                <a16:creationId xmlns:a16="http://schemas.microsoft.com/office/drawing/2014/main" id="{31CC9F9A-C678-3D8E-0E25-E0B35855C1FD}"/>
              </a:ext>
            </a:extLst>
          </p:cNvPr>
          <p:cNvSpPr txBox="1"/>
          <p:nvPr/>
        </p:nvSpPr>
        <p:spPr>
          <a:xfrm>
            <a:off x="5828885" y="3744279"/>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H</a:t>
            </a:r>
            <a:endParaRPr sz="1800" u="sng" dirty="0">
              <a:solidFill>
                <a:schemeClr val="dk1"/>
              </a:solidFill>
              <a:latin typeface="Arial Black"/>
              <a:ea typeface="Arial Black"/>
              <a:cs typeface="Arial Black"/>
              <a:sym typeface="Arial Black"/>
            </a:endParaRPr>
          </a:p>
        </p:txBody>
      </p:sp>
      <p:sp>
        <p:nvSpPr>
          <p:cNvPr id="28" name="Google Shape;363;p19">
            <a:extLst>
              <a:ext uri="{FF2B5EF4-FFF2-40B4-BE49-F238E27FC236}">
                <a16:creationId xmlns:a16="http://schemas.microsoft.com/office/drawing/2014/main" id="{AE4F21E7-1990-0826-536D-B33A0F9EE186}"/>
              </a:ext>
            </a:extLst>
          </p:cNvPr>
          <p:cNvSpPr txBox="1"/>
          <p:nvPr/>
        </p:nvSpPr>
        <p:spPr>
          <a:xfrm>
            <a:off x="5814450" y="3024987"/>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H</a:t>
            </a:r>
            <a:endParaRPr sz="1800" u="sng" dirty="0">
              <a:solidFill>
                <a:schemeClr val="dk1"/>
              </a:solidFill>
              <a:latin typeface="Arial Black"/>
              <a:ea typeface="Arial Black"/>
              <a:cs typeface="Arial Black"/>
              <a:sym typeface="Arial Black"/>
            </a:endParaRPr>
          </a:p>
        </p:txBody>
      </p:sp>
      <p:sp>
        <p:nvSpPr>
          <p:cNvPr id="29" name="Google Shape;339;p17">
            <a:extLst>
              <a:ext uri="{FF2B5EF4-FFF2-40B4-BE49-F238E27FC236}">
                <a16:creationId xmlns:a16="http://schemas.microsoft.com/office/drawing/2014/main" id="{F728027C-DC96-02CF-C196-A6827CC631B5}"/>
              </a:ext>
            </a:extLst>
          </p:cNvPr>
          <p:cNvSpPr txBox="1"/>
          <p:nvPr/>
        </p:nvSpPr>
        <p:spPr>
          <a:xfrm>
            <a:off x="7495656" y="6001108"/>
            <a:ext cx="453439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dirty="0">
                <a:solidFill>
                  <a:srgbClr val="FF0000"/>
                </a:solidFill>
                <a:latin typeface="Arial"/>
                <a:ea typeface="Arial"/>
                <a:cs typeface="Arial"/>
                <a:sym typeface="Arial"/>
              </a:rPr>
              <a:t>ブース規格は予告なく変更となる場合が御座います。</a:t>
            </a:r>
            <a:endParaRPr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0"/>
          <p:cNvSpPr txBox="1"/>
          <p:nvPr/>
        </p:nvSpPr>
        <p:spPr>
          <a:xfrm>
            <a:off x="201336" y="176169"/>
            <a:ext cx="23102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4</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pic>
        <p:nvPicPr>
          <p:cNvPr id="379" name="Google Shape;379;p20"/>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380" name="Google Shape;380;p20"/>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381" name="Google Shape;38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14</a:t>
            </a:fld>
            <a:endParaRPr/>
          </a:p>
        </p:txBody>
      </p:sp>
      <p:sp>
        <p:nvSpPr>
          <p:cNvPr id="382" name="Google Shape;382;p20"/>
          <p:cNvSpPr/>
          <p:nvPr/>
        </p:nvSpPr>
        <p:spPr>
          <a:xfrm>
            <a:off x="8632511" y="945642"/>
            <a:ext cx="3276000" cy="4659057"/>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83" name="Google Shape;383;p20"/>
          <p:cNvSpPr/>
          <p:nvPr/>
        </p:nvSpPr>
        <p:spPr>
          <a:xfrm>
            <a:off x="3575493" y="1385166"/>
            <a:ext cx="914400" cy="42950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4" name="Google Shape;384;p20"/>
          <p:cNvSpPr txBox="1"/>
          <p:nvPr/>
        </p:nvSpPr>
        <p:spPr>
          <a:xfrm>
            <a:off x="201336" y="551168"/>
            <a:ext cx="30588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2F ホワイエ（企業ブース）</a:t>
            </a:r>
            <a:endParaRPr/>
          </a:p>
        </p:txBody>
      </p:sp>
      <p:sp>
        <p:nvSpPr>
          <p:cNvPr id="385" name="Google Shape;385;p20"/>
          <p:cNvSpPr txBox="1"/>
          <p:nvPr/>
        </p:nvSpPr>
        <p:spPr>
          <a:xfrm>
            <a:off x="9601097" y="591722"/>
            <a:ext cx="13388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ブース規格</a:t>
            </a:r>
            <a:endParaRPr/>
          </a:p>
        </p:txBody>
      </p:sp>
      <p:sp>
        <p:nvSpPr>
          <p:cNvPr id="386" name="Google Shape;38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 2024 ボードゲーム大祭実行委員会</a:t>
            </a:r>
            <a:endParaRPr dirty="0"/>
          </a:p>
        </p:txBody>
      </p:sp>
      <p:pic>
        <p:nvPicPr>
          <p:cNvPr id="387" name="Google Shape;387;p20"/>
          <p:cNvPicPr preferRelativeResize="0"/>
          <p:nvPr/>
        </p:nvPicPr>
        <p:blipFill rotWithShape="1">
          <a:blip r:embed="rId5">
            <a:alphaModFix/>
          </a:blip>
          <a:srcRect/>
          <a:stretch/>
        </p:blipFill>
        <p:spPr>
          <a:xfrm rot="-5400000">
            <a:off x="1952566" y="-962663"/>
            <a:ext cx="4659056" cy="8783326"/>
          </a:xfrm>
          <a:prstGeom prst="rect">
            <a:avLst/>
          </a:prstGeom>
          <a:noFill/>
          <a:ln>
            <a:noFill/>
          </a:ln>
        </p:spPr>
      </p:pic>
      <p:pic>
        <p:nvPicPr>
          <p:cNvPr id="388" name="Google Shape;388;p20"/>
          <p:cNvPicPr preferRelativeResize="0"/>
          <p:nvPr/>
        </p:nvPicPr>
        <p:blipFill rotWithShape="1">
          <a:blip r:embed="rId6">
            <a:alphaModFix/>
          </a:blip>
          <a:srcRect/>
          <a:stretch/>
        </p:blipFill>
        <p:spPr>
          <a:xfrm>
            <a:off x="8792595" y="1515971"/>
            <a:ext cx="2865983" cy="2389906"/>
          </a:xfrm>
          <a:prstGeom prst="rect">
            <a:avLst/>
          </a:prstGeom>
          <a:noFill/>
          <a:ln>
            <a:noFill/>
          </a:ln>
        </p:spPr>
      </p:pic>
      <p:pic>
        <p:nvPicPr>
          <p:cNvPr id="389" name="Google Shape;389;p20"/>
          <p:cNvPicPr preferRelativeResize="0"/>
          <p:nvPr/>
        </p:nvPicPr>
        <p:blipFill rotWithShape="1">
          <a:blip r:embed="rId7">
            <a:alphaModFix/>
          </a:blip>
          <a:srcRect/>
          <a:stretch/>
        </p:blipFill>
        <p:spPr>
          <a:xfrm>
            <a:off x="8966467" y="4476206"/>
            <a:ext cx="2865983" cy="1132114"/>
          </a:xfrm>
          <a:prstGeom prst="rect">
            <a:avLst/>
          </a:prstGeom>
          <a:noFill/>
          <a:ln>
            <a:noFill/>
          </a:ln>
        </p:spPr>
      </p:pic>
      <p:sp>
        <p:nvSpPr>
          <p:cNvPr id="2" name="Google Shape;363;p19">
            <a:extLst>
              <a:ext uri="{FF2B5EF4-FFF2-40B4-BE49-F238E27FC236}">
                <a16:creationId xmlns:a16="http://schemas.microsoft.com/office/drawing/2014/main" id="{8D067FD6-A7D6-F69A-8E9D-A59040DC2435}"/>
              </a:ext>
            </a:extLst>
          </p:cNvPr>
          <p:cNvSpPr txBox="1"/>
          <p:nvPr/>
        </p:nvSpPr>
        <p:spPr>
          <a:xfrm>
            <a:off x="3260187" y="2368644"/>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I</a:t>
            </a:r>
            <a:endParaRPr sz="1800" u="sng" dirty="0">
              <a:solidFill>
                <a:schemeClr val="dk1"/>
              </a:solidFill>
              <a:latin typeface="Arial Black"/>
              <a:ea typeface="Arial Black"/>
              <a:cs typeface="Arial Black"/>
              <a:sym typeface="Arial Black"/>
            </a:endParaRPr>
          </a:p>
        </p:txBody>
      </p:sp>
      <p:sp>
        <p:nvSpPr>
          <p:cNvPr id="3" name="Google Shape;363;p19">
            <a:extLst>
              <a:ext uri="{FF2B5EF4-FFF2-40B4-BE49-F238E27FC236}">
                <a16:creationId xmlns:a16="http://schemas.microsoft.com/office/drawing/2014/main" id="{9DE7D61D-BA6C-9562-35A1-94864C0BEDEA}"/>
              </a:ext>
            </a:extLst>
          </p:cNvPr>
          <p:cNvSpPr txBox="1"/>
          <p:nvPr/>
        </p:nvSpPr>
        <p:spPr>
          <a:xfrm>
            <a:off x="3202227" y="3466349"/>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I</a:t>
            </a:r>
            <a:endParaRPr sz="1800" u="sng" dirty="0">
              <a:solidFill>
                <a:schemeClr val="dk1"/>
              </a:solidFill>
              <a:latin typeface="Arial Black"/>
              <a:ea typeface="Arial Black"/>
              <a:cs typeface="Arial Black"/>
              <a:sym typeface="Arial Black"/>
            </a:endParaRPr>
          </a:p>
        </p:txBody>
      </p:sp>
      <p:sp>
        <p:nvSpPr>
          <p:cNvPr id="4" name="Google Shape;363;p19">
            <a:extLst>
              <a:ext uri="{FF2B5EF4-FFF2-40B4-BE49-F238E27FC236}">
                <a16:creationId xmlns:a16="http://schemas.microsoft.com/office/drawing/2014/main" id="{726A269D-FFC2-1AD8-D8C1-CE5016D8BC80}"/>
              </a:ext>
            </a:extLst>
          </p:cNvPr>
          <p:cNvSpPr txBox="1"/>
          <p:nvPr/>
        </p:nvSpPr>
        <p:spPr>
          <a:xfrm>
            <a:off x="4773574" y="2368643"/>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J</a:t>
            </a:r>
            <a:endParaRPr sz="1800" u="sng" dirty="0">
              <a:solidFill>
                <a:schemeClr val="dk1"/>
              </a:solidFill>
              <a:latin typeface="Arial Black"/>
              <a:ea typeface="Arial Black"/>
              <a:cs typeface="Arial Black"/>
              <a:sym typeface="Arial Black"/>
            </a:endParaRPr>
          </a:p>
        </p:txBody>
      </p:sp>
      <p:sp>
        <p:nvSpPr>
          <p:cNvPr id="5" name="Google Shape;363;p19">
            <a:extLst>
              <a:ext uri="{FF2B5EF4-FFF2-40B4-BE49-F238E27FC236}">
                <a16:creationId xmlns:a16="http://schemas.microsoft.com/office/drawing/2014/main" id="{3C382364-6F31-186B-B2BE-00FB4C2E1492}"/>
              </a:ext>
            </a:extLst>
          </p:cNvPr>
          <p:cNvSpPr txBox="1"/>
          <p:nvPr/>
        </p:nvSpPr>
        <p:spPr>
          <a:xfrm>
            <a:off x="4594942" y="3469961"/>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J</a:t>
            </a:r>
            <a:endParaRPr sz="1800" u="sng" dirty="0">
              <a:solidFill>
                <a:schemeClr val="dk1"/>
              </a:solidFill>
              <a:latin typeface="Arial Black"/>
              <a:ea typeface="Arial Black"/>
              <a:cs typeface="Arial Black"/>
              <a:sym typeface="Arial Black"/>
            </a:endParaRPr>
          </a:p>
        </p:txBody>
      </p:sp>
      <p:sp>
        <p:nvSpPr>
          <p:cNvPr id="6" name="Google Shape;363;p19">
            <a:extLst>
              <a:ext uri="{FF2B5EF4-FFF2-40B4-BE49-F238E27FC236}">
                <a16:creationId xmlns:a16="http://schemas.microsoft.com/office/drawing/2014/main" id="{EFBF321B-4742-407E-1B8A-38B924BE8320}"/>
              </a:ext>
            </a:extLst>
          </p:cNvPr>
          <p:cNvSpPr txBox="1"/>
          <p:nvPr/>
        </p:nvSpPr>
        <p:spPr>
          <a:xfrm>
            <a:off x="6180349" y="2386885"/>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K</a:t>
            </a:r>
            <a:endParaRPr sz="1800" u="sng" dirty="0">
              <a:solidFill>
                <a:schemeClr val="dk1"/>
              </a:solidFill>
              <a:latin typeface="Arial Black"/>
              <a:ea typeface="Arial Black"/>
              <a:cs typeface="Arial Black"/>
              <a:sym typeface="Arial Black"/>
            </a:endParaRPr>
          </a:p>
        </p:txBody>
      </p:sp>
      <p:sp>
        <p:nvSpPr>
          <p:cNvPr id="7" name="Google Shape;363;p19">
            <a:extLst>
              <a:ext uri="{FF2B5EF4-FFF2-40B4-BE49-F238E27FC236}">
                <a16:creationId xmlns:a16="http://schemas.microsoft.com/office/drawing/2014/main" id="{F73F8386-B29D-F476-47E5-A3C0F6C9B00B}"/>
              </a:ext>
            </a:extLst>
          </p:cNvPr>
          <p:cNvSpPr txBox="1"/>
          <p:nvPr/>
        </p:nvSpPr>
        <p:spPr>
          <a:xfrm>
            <a:off x="5911739" y="3466349"/>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K</a:t>
            </a:r>
            <a:endParaRPr sz="1800" u="sng" dirty="0">
              <a:solidFill>
                <a:schemeClr val="dk1"/>
              </a:solidFill>
              <a:latin typeface="Arial Black"/>
              <a:ea typeface="Arial Black"/>
              <a:cs typeface="Arial Black"/>
              <a:sym typeface="Arial Black"/>
            </a:endParaRPr>
          </a:p>
        </p:txBody>
      </p:sp>
      <p:sp>
        <p:nvSpPr>
          <p:cNvPr id="9" name="Google Shape;363;p19">
            <a:extLst>
              <a:ext uri="{FF2B5EF4-FFF2-40B4-BE49-F238E27FC236}">
                <a16:creationId xmlns:a16="http://schemas.microsoft.com/office/drawing/2014/main" id="{BEA5A9FB-2A75-88F3-977B-9634ED1AC866}"/>
              </a:ext>
            </a:extLst>
          </p:cNvPr>
          <p:cNvSpPr txBox="1"/>
          <p:nvPr/>
        </p:nvSpPr>
        <p:spPr>
          <a:xfrm>
            <a:off x="7227798" y="4106915"/>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P</a:t>
            </a:r>
            <a:endParaRPr sz="1800" u="sng" dirty="0">
              <a:solidFill>
                <a:schemeClr val="dk1"/>
              </a:solidFill>
              <a:latin typeface="Arial Black"/>
              <a:ea typeface="Arial Black"/>
              <a:cs typeface="Arial Black"/>
              <a:sym typeface="Arial Black"/>
            </a:endParaRPr>
          </a:p>
        </p:txBody>
      </p:sp>
      <p:sp>
        <p:nvSpPr>
          <p:cNvPr id="10" name="Google Shape;339;p17">
            <a:extLst>
              <a:ext uri="{FF2B5EF4-FFF2-40B4-BE49-F238E27FC236}">
                <a16:creationId xmlns:a16="http://schemas.microsoft.com/office/drawing/2014/main" id="{E52AB391-AE54-1809-EC25-46EA2B11E651}"/>
              </a:ext>
            </a:extLst>
          </p:cNvPr>
          <p:cNvSpPr txBox="1"/>
          <p:nvPr/>
        </p:nvSpPr>
        <p:spPr>
          <a:xfrm>
            <a:off x="7227798" y="5866702"/>
            <a:ext cx="453439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dirty="0">
                <a:solidFill>
                  <a:srgbClr val="FF0000"/>
                </a:solidFill>
                <a:latin typeface="Arial"/>
                <a:ea typeface="Arial"/>
                <a:cs typeface="Arial"/>
                <a:sym typeface="Arial"/>
              </a:rPr>
              <a:t>ブース規格は予告なく変更となる場合が御座います。</a:t>
            </a:r>
            <a:endParaRPr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1"/>
          <p:cNvSpPr txBox="1"/>
          <p:nvPr/>
        </p:nvSpPr>
        <p:spPr>
          <a:xfrm>
            <a:off x="201336" y="176169"/>
            <a:ext cx="23102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4</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pic>
        <p:nvPicPr>
          <p:cNvPr id="395" name="Google Shape;395;p21"/>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396" name="Google Shape;396;p21"/>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397" name="Google Shape;39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15</a:t>
            </a:fld>
            <a:endParaRPr/>
          </a:p>
        </p:txBody>
      </p:sp>
      <p:sp>
        <p:nvSpPr>
          <p:cNvPr id="398" name="Google Shape;398;p21"/>
          <p:cNvSpPr/>
          <p:nvPr/>
        </p:nvSpPr>
        <p:spPr>
          <a:xfrm>
            <a:off x="3575493" y="1385166"/>
            <a:ext cx="914400" cy="42950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9" name="Google Shape;399;p21"/>
          <p:cNvSpPr txBox="1"/>
          <p:nvPr/>
        </p:nvSpPr>
        <p:spPr>
          <a:xfrm>
            <a:off x="201336" y="551168"/>
            <a:ext cx="42130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2F あじさいの間（体験・企画ブース）</a:t>
            </a:r>
            <a:endParaRPr/>
          </a:p>
        </p:txBody>
      </p:sp>
      <p:sp>
        <p:nvSpPr>
          <p:cNvPr id="400" name="Google Shape;40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 2024 ボードゲーム大祭実行委員会</a:t>
            </a:r>
            <a:endParaRPr/>
          </a:p>
        </p:txBody>
      </p:sp>
      <p:grpSp>
        <p:nvGrpSpPr>
          <p:cNvPr id="401" name="Google Shape;401;p21"/>
          <p:cNvGrpSpPr/>
          <p:nvPr/>
        </p:nvGrpSpPr>
        <p:grpSpPr>
          <a:xfrm>
            <a:off x="3571376" y="5996581"/>
            <a:ext cx="2445950" cy="461665"/>
            <a:chOff x="8640400" y="5207578"/>
            <a:chExt cx="2445950" cy="461665"/>
          </a:xfrm>
        </p:grpSpPr>
        <p:sp>
          <p:nvSpPr>
            <p:cNvPr id="402" name="Google Shape;402;p21"/>
            <p:cNvSpPr txBox="1"/>
            <p:nvPr/>
          </p:nvSpPr>
          <p:spPr>
            <a:xfrm>
              <a:off x="8640400" y="5207577"/>
              <a:ext cx="2445950" cy="461665"/>
            </a:xfrm>
            <a:prstGeom prst="rect">
              <a:avLst/>
            </a:prstGeom>
            <a:solidFill>
              <a:schemeClr val="dk2">
                <a:alpha val="6000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a:solidFill>
                    <a:schemeClr val="lt1"/>
                  </a:solidFill>
                  <a:latin typeface="Arial"/>
                  <a:ea typeface="Arial"/>
                  <a:cs typeface="Arial"/>
                  <a:sym typeface="Arial"/>
                </a:rPr>
                <a:t>          </a:t>
              </a:r>
              <a:r>
                <a:rPr lang="ja-JP" sz="1200" b="1">
                  <a:solidFill>
                    <a:schemeClr val="lt1"/>
                  </a:solidFill>
                  <a:latin typeface="Arial"/>
                  <a:ea typeface="Arial"/>
                  <a:cs typeface="Arial"/>
                  <a:sym typeface="Arial"/>
                </a:rPr>
                <a:t>試遊卓(フリースペース)</a:t>
              </a:r>
              <a:endParaRPr sz="1800" b="1">
                <a:solidFill>
                  <a:schemeClr val="lt1"/>
                </a:solidFill>
                <a:latin typeface="Arial"/>
                <a:ea typeface="Arial"/>
                <a:cs typeface="Arial"/>
                <a:sym typeface="Arial"/>
              </a:endParaRPr>
            </a:p>
          </p:txBody>
        </p:sp>
        <p:pic>
          <p:nvPicPr>
            <p:cNvPr id="403" name="Google Shape;403;p21"/>
            <p:cNvPicPr preferRelativeResize="0"/>
            <p:nvPr/>
          </p:nvPicPr>
          <p:blipFill rotWithShape="1">
            <a:blip r:embed="rId5">
              <a:alphaModFix/>
            </a:blip>
            <a:srcRect/>
            <a:stretch/>
          </p:blipFill>
          <p:spPr>
            <a:xfrm>
              <a:off x="8705714" y="5276969"/>
              <a:ext cx="510789" cy="322882"/>
            </a:xfrm>
            <a:prstGeom prst="rect">
              <a:avLst/>
            </a:prstGeom>
            <a:noFill/>
            <a:ln>
              <a:noFill/>
            </a:ln>
          </p:spPr>
        </p:pic>
      </p:grpSp>
      <p:pic>
        <p:nvPicPr>
          <p:cNvPr id="404" name="Google Shape;404;p21"/>
          <p:cNvPicPr preferRelativeResize="0"/>
          <p:nvPr/>
        </p:nvPicPr>
        <p:blipFill rotWithShape="1">
          <a:blip r:embed="rId6">
            <a:alphaModFix/>
          </a:blip>
          <a:srcRect/>
          <a:stretch/>
        </p:blipFill>
        <p:spPr>
          <a:xfrm>
            <a:off x="1612098" y="644721"/>
            <a:ext cx="6606149" cy="5996428"/>
          </a:xfrm>
          <a:prstGeom prst="rect">
            <a:avLst/>
          </a:prstGeom>
          <a:noFill/>
          <a:ln>
            <a:noFill/>
          </a:ln>
        </p:spPr>
      </p:pic>
      <p:sp>
        <p:nvSpPr>
          <p:cNvPr id="405" name="Google Shape;405;p21"/>
          <p:cNvSpPr txBox="1"/>
          <p:nvPr/>
        </p:nvSpPr>
        <p:spPr>
          <a:xfrm>
            <a:off x="3575493" y="2857065"/>
            <a:ext cx="2067213" cy="369332"/>
          </a:xfrm>
          <a:prstGeom prst="rect">
            <a:avLst/>
          </a:prstGeom>
          <a:solidFill>
            <a:srgbClr val="FF0000">
              <a:alpha val="65882"/>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lt1"/>
                </a:solidFill>
                <a:latin typeface="Arial"/>
                <a:ea typeface="Arial"/>
                <a:cs typeface="Arial"/>
                <a:sym typeface="Arial"/>
              </a:rPr>
              <a:t>体験・企画ブース</a:t>
            </a:r>
            <a:endParaRPr dirty="0"/>
          </a:p>
        </p:txBody>
      </p:sp>
      <p:sp>
        <p:nvSpPr>
          <p:cNvPr id="406" name="Google Shape;406;p21"/>
          <p:cNvSpPr txBox="1"/>
          <p:nvPr/>
        </p:nvSpPr>
        <p:spPr>
          <a:xfrm>
            <a:off x="9584327" y="644721"/>
            <a:ext cx="13388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Arial"/>
                <a:ea typeface="Arial"/>
                <a:cs typeface="Arial"/>
                <a:sym typeface="Arial"/>
              </a:rPr>
              <a:t>ブース規格</a:t>
            </a:r>
            <a:endParaRPr/>
          </a:p>
        </p:txBody>
      </p:sp>
      <p:sp>
        <p:nvSpPr>
          <p:cNvPr id="407" name="Google Shape;407;p21"/>
          <p:cNvSpPr/>
          <p:nvPr/>
        </p:nvSpPr>
        <p:spPr>
          <a:xfrm>
            <a:off x="8685471" y="984906"/>
            <a:ext cx="3316927" cy="4804274"/>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408" name="Google Shape;408;p21"/>
          <p:cNvPicPr preferRelativeResize="0"/>
          <p:nvPr/>
        </p:nvPicPr>
        <p:blipFill rotWithShape="1">
          <a:blip r:embed="rId7">
            <a:alphaModFix/>
          </a:blip>
          <a:srcRect/>
          <a:stretch/>
        </p:blipFill>
        <p:spPr>
          <a:xfrm>
            <a:off x="8996515" y="1737065"/>
            <a:ext cx="2833892" cy="3000103"/>
          </a:xfrm>
          <a:prstGeom prst="rect">
            <a:avLst/>
          </a:prstGeom>
          <a:noFill/>
          <a:ln>
            <a:noFill/>
          </a:ln>
        </p:spPr>
      </p:pic>
      <p:sp>
        <p:nvSpPr>
          <p:cNvPr id="2" name="Google Shape;363;p19">
            <a:extLst>
              <a:ext uri="{FF2B5EF4-FFF2-40B4-BE49-F238E27FC236}">
                <a16:creationId xmlns:a16="http://schemas.microsoft.com/office/drawing/2014/main" id="{2DF92DCC-F3D9-C3ED-A869-A90F65D2C766}"/>
              </a:ext>
            </a:extLst>
          </p:cNvPr>
          <p:cNvSpPr txBox="1"/>
          <p:nvPr/>
        </p:nvSpPr>
        <p:spPr>
          <a:xfrm>
            <a:off x="3062708" y="2766386"/>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N</a:t>
            </a:r>
            <a:endParaRPr sz="1800" u="sng" dirty="0">
              <a:solidFill>
                <a:schemeClr val="dk1"/>
              </a:solidFill>
              <a:latin typeface="Arial Black"/>
              <a:ea typeface="Arial Black"/>
              <a:cs typeface="Arial Black"/>
              <a:sym typeface="Arial Black"/>
            </a:endParaRPr>
          </a:p>
        </p:txBody>
      </p:sp>
      <p:sp>
        <p:nvSpPr>
          <p:cNvPr id="3" name="Google Shape;363;p19">
            <a:extLst>
              <a:ext uri="{FF2B5EF4-FFF2-40B4-BE49-F238E27FC236}">
                <a16:creationId xmlns:a16="http://schemas.microsoft.com/office/drawing/2014/main" id="{A4AE71A8-EB04-EB3F-6425-283AB4AB0196}"/>
              </a:ext>
            </a:extLst>
          </p:cNvPr>
          <p:cNvSpPr txBox="1"/>
          <p:nvPr/>
        </p:nvSpPr>
        <p:spPr>
          <a:xfrm>
            <a:off x="5915430" y="2672440"/>
            <a:ext cx="35726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800" dirty="0">
                <a:solidFill>
                  <a:schemeClr val="dk1"/>
                </a:solidFill>
                <a:latin typeface="Arial"/>
                <a:ea typeface="Arial"/>
                <a:cs typeface="Arial"/>
                <a:sym typeface="Arial"/>
              </a:rPr>
              <a:t>O</a:t>
            </a:r>
            <a:endParaRPr sz="1800" u="sng" dirty="0">
              <a:solidFill>
                <a:schemeClr val="dk1"/>
              </a:solidFill>
              <a:latin typeface="Arial Black"/>
              <a:ea typeface="Arial Black"/>
              <a:cs typeface="Arial Black"/>
              <a:sym typeface="Arial Black"/>
            </a:endParaRPr>
          </a:p>
        </p:txBody>
      </p:sp>
      <p:sp>
        <p:nvSpPr>
          <p:cNvPr id="4" name="Google Shape;339;p17">
            <a:extLst>
              <a:ext uri="{FF2B5EF4-FFF2-40B4-BE49-F238E27FC236}">
                <a16:creationId xmlns:a16="http://schemas.microsoft.com/office/drawing/2014/main" id="{006EB76F-CC83-E9B6-5469-69A6F602420A}"/>
              </a:ext>
            </a:extLst>
          </p:cNvPr>
          <p:cNvSpPr txBox="1"/>
          <p:nvPr/>
        </p:nvSpPr>
        <p:spPr>
          <a:xfrm>
            <a:off x="7468003" y="5962891"/>
            <a:ext cx="453439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dirty="0">
                <a:solidFill>
                  <a:srgbClr val="FF0000"/>
                </a:solidFill>
                <a:latin typeface="Arial"/>
                <a:ea typeface="Arial"/>
                <a:cs typeface="Arial"/>
                <a:sym typeface="Arial"/>
              </a:rPr>
              <a:t>ブース規格は予告なく変更となる場合が御座います。</a:t>
            </a:r>
            <a:endParaRPr lang="en-US" altLang="ja-JP" dirty="0">
              <a:solidFill>
                <a:srgbClr val="FF0000"/>
              </a:solidFill>
              <a:latin typeface="Arial"/>
              <a:ea typeface="Arial"/>
              <a:cs typeface="Arial"/>
              <a:sym typeface="Arial"/>
            </a:endParaRPr>
          </a:p>
          <a:p>
            <a:pPr marL="0" marR="0" lvl="0" indent="0" algn="l" rtl="0">
              <a:spcBef>
                <a:spcPts val="0"/>
              </a:spcBef>
              <a:spcAft>
                <a:spcPts val="0"/>
              </a:spcAft>
              <a:buNone/>
            </a:pPr>
            <a:r>
              <a:rPr lang="ja-JP" altLang="en-US" dirty="0">
                <a:solidFill>
                  <a:srgbClr val="FF0000"/>
                </a:solidFill>
              </a:rPr>
              <a:t>レイアウトは要相談とさせて頂きます。</a:t>
            </a:r>
            <a:endParaRPr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2"/>
          <p:cNvSpPr txBox="1"/>
          <p:nvPr/>
        </p:nvSpPr>
        <p:spPr>
          <a:xfrm>
            <a:off x="201336" y="176169"/>
            <a:ext cx="23102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4</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会場案内(館内)</a:t>
            </a:r>
            <a:endParaRPr sz="1800" b="1" u="sng" dirty="0">
              <a:solidFill>
                <a:schemeClr val="dk1"/>
              </a:solidFill>
              <a:latin typeface="Arial Black"/>
              <a:ea typeface="Arial Black"/>
              <a:cs typeface="Arial Black"/>
              <a:sym typeface="Arial Black"/>
            </a:endParaRPr>
          </a:p>
        </p:txBody>
      </p:sp>
      <p:pic>
        <p:nvPicPr>
          <p:cNvPr id="414" name="Google Shape;414;p22"/>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415" name="Google Shape;415;p22"/>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416" name="Google Shape;41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16</a:t>
            </a:fld>
            <a:endParaRPr/>
          </a:p>
        </p:txBody>
      </p:sp>
      <p:sp>
        <p:nvSpPr>
          <p:cNvPr id="417" name="Google Shape;417;p22"/>
          <p:cNvSpPr/>
          <p:nvPr/>
        </p:nvSpPr>
        <p:spPr>
          <a:xfrm>
            <a:off x="3575493" y="1385166"/>
            <a:ext cx="914400" cy="42950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8" name="Google Shape;418;p22"/>
          <p:cNvSpPr txBox="1"/>
          <p:nvPr/>
        </p:nvSpPr>
        <p:spPr>
          <a:xfrm>
            <a:off x="201336" y="551168"/>
            <a:ext cx="55550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dirty="0">
                <a:solidFill>
                  <a:schemeClr val="dk1"/>
                </a:solidFill>
                <a:latin typeface="Arial"/>
                <a:ea typeface="Arial"/>
                <a:cs typeface="Arial"/>
                <a:sym typeface="Arial"/>
              </a:rPr>
              <a:t>1F かえでの間（出展者様休憩室・プレイスペース）</a:t>
            </a:r>
            <a:endParaRPr dirty="0"/>
          </a:p>
        </p:txBody>
      </p:sp>
      <p:sp>
        <p:nvSpPr>
          <p:cNvPr id="419" name="Google Shape;41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 2024 ボードゲーム大祭実行委員会</a:t>
            </a:r>
            <a:endParaRPr/>
          </a:p>
        </p:txBody>
      </p:sp>
      <p:pic>
        <p:nvPicPr>
          <p:cNvPr id="420" name="Google Shape;420;p22"/>
          <p:cNvPicPr preferRelativeResize="0"/>
          <p:nvPr/>
        </p:nvPicPr>
        <p:blipFill rotWithShape="1">
          <a:blip r:embed="rId5">
            <a:alphaModFix/>
          </a:blip>
          <a:srcRect t="15945"/>
          <a:stretch/>
        </p:blipFill>
        <p:spPr>
          <a:xfrm>
            <a:off x="1062037" y="1814673"/>
            <a:ext cx="10067925" cy="398449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23"/>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426" name="Google Shape;426;p23"/>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427" name="Google Shape;427;p23"/>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428" name="Google Shape;42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17</a:t>
            </a:fld>
            <a:endParaRPr/>
          </a:p>
        </p:txBody>
      </p:sp>
      <p:sp>
        <p:nvSpPr>
          <p:cNvPr id="429" name="Google Shape;42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 2024 ボードゲーム大祭実行委員会</a:t>
            </a:r>
            <a:endParaRPr/>
          </a:p>
        </p:txBody>
      </p:sp>
      <p:sp>
        <p:nvSpPr>
          <p:cNvPr id="430" name="Google Shape;430;p23"/>
          <p:cNvSpPr txBox="1"/>
          <p:nvPr/>
        </p:nvSpPr>
        <p:spPr>
          <a:xfrm>
            <a:off x="389975" y="497850"/>
            <a:ext cx="10560900" cy="601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Arial"/>
                <a:ea typeface="Arial"/>
                <a:cs typeface="Arial"/>
                <a:sym typeface="Arial"/>
              </a:rPr>
              <a:t>■Aプラン：9/</a:t>
            </a:r>
            <a:r>
              <a:rPr lang="ja-JP" sz="1600" b="1" dirty="0">
                <a:solidFill>
                  <a:srgbClr val="FF0000"/>
                </a:solidFill>
              </a:rPr>
              <a:t>6</a:t>
            </a:r>
            <a:r>
              <a:rPr lang="ja-JP" sz="1600" b="1" dirty="0">
                <a:solidFill>
                  <a:srgbClr val="FF0000"/>
                </a:solidFill>
                <a:latin typeface="Arial"/>
                <a:ea typeface="Arial"/>
                <a:cs typeface="Arial"/>
                <a:sym typeface="Arial"/>
              </a:rPr>
              <a:t>(金)前泊プラン（1泊2食温泉付き）</a:t>
            </a:r>
            <a:endParaRPr sz="1600" b="1" dirty="0">
              <a:solidFill>
                <a:srgbClr val="FF0000"/>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r>
              <a:rPr lang="ja-JP" sz="1600" b="1" dirty="0">
                <a:solidFill>
                  <a:schemeClr val="dk1"/>
                </a:solidFill>
                <a:latin typeface="Arial"/>
                <a:ea typeface="Arial"/>
                <a:cs typeface="Arial"/>
                <a:sym typeface="Arial"/>
              </a:rPr>
              <a:t>共通事項</a:t>
            </a:r>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・チェックイン：15時以降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・夕食：レストランALPS特製おつまみ夕食 + 地ビール1缶orソフトドリンク</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・朝食：バイキングスタイル　</a:t>
            </a:r>
            <a:r>
              <a:rPr lang="ja-JP" sz="1200" dirty="0">
                <a:solidFill>
                  <a:schemeClr val="dk1"/>
                </a:solidFill>
                <a:latin typeface="Arial"/>
                <a:ea typeface="Arial"/>
                <a:cs typeface="Arial"/>
                <a:sym typeface="Arial"/>
              </a:rPr>
              <a:t>※宿泊施設に応じて会場指定がございます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・温泉：宿泊者様専用温泉をご案内　 </a:t>
            </a:r>
            <a:r>
              <a:rPr lang="ja-JP" sz="1200" dirty="0">
                <a:solidFill>
                  <a:schemeClr val="dk1"/>
                </a:solidFill>
                <a:latin typeface="Arial"/>
                <a:ea typeface="Arial"/>
                <a:cs typeface="Arial"/>
                <a:sym typeface="Arial"/>
              </a:rPr>
              <a:t>※宿泊施設に応じて会場指定がございます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・特典：交流スペースを9/</a:t>
            </a:r>
            <a:r>
              <a:rPr lang="ja-JP" sz="1600" dirty="0">
                <a:solidFill>
                  <a:schemeClr val="dk1"/>
                </a:solidFill>
              </a:rPr>
              <a:t>6</a:t>
            </a:r>
            <a:r>
              <a:rPr lang="ja-JP" sz="1600" dirty="0">
                <a:solidFill>
                  <a:schemeClr val="dk1"/>
                </a:solidFill>
                <a:latin typeface="Arial"/>
                <a:ea typeface="Arial"/>
                <a:cs typeface="Arial"/>
                <a:sym typeface="Arial"/>
              </a:rPr>
              <a:t>(金)24時迄無料開放</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・料金：中学生以上＝大人同額、小学生＝大人の70％、</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3歳～未就学児＝大人の50％、3歳未満＝無料(食事は付きません)</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※9/</a:t>
            </a:r>
            <a:r>
              <a:rPr lang="ja-JP" sz="1200" dirty="0">
                <a:solidFill>
                  <a:schemeClr val="dk1"/>
                </a:solidFill>
              </a:rPr>
              <a:t>7</a:t>
            </a:r>
            <a:r>
              <a:rPr lang="ja-JP" sz="1200" dirty="0">
                <a:solidFill>
                  <a:schemeClr val="dk1"/>
                </a:solidFill>
                <a:latin typeface="Arial"/>
                <a:ea typeface="Arial"/>
                <a:cs typeface="Arial"/>
                <a:sym typeface="Arial"/>
              </a:rPr>
              <a:t>(土)昼食は、各自ご用意願います（会場1階のレストランALPSにてワンコインランチをご用意しております）　　　　　　　</a:t>
            </a:r>
            <a:endParaRPr sz="12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r>
              <a:rPr lang="ja-JP" sz="1600" b="1" dirty="0">
                <a:solidFill>
                  <a:schemeClr val="dk1"/>
                </a:solidFill>
                <a:latin typeface="Arial"/>
                <a:ea typeface="Arial"/>
                <a:cs typeface="Arial"/>
                <a:sym typeface="Arial"/>
              </a:rPr>
              <a:t>お部屋タイプ</a:t>
            </a:r>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・『ホテルブラッシュアップ（ビジネスホテルタイプ/禁煙）11,500円/1名』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・『ブルーベリーロッジAタイプ（最大定員5名・5ベッド・キッチンなし/禁煙）12,500円/1名』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・『ブルーベリーロッジBタイプ（最大定員5名・2DKアパートメントタイプ/喫煙）11,000円/1名』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・『スローハウスヴィラ（最大定員6名・4ベッド+ロフト付き/禁煙）12,</a:t>
            </a:r>
            <a:r>
              <a:rPr lang="ja-JP" sz="1600" dirty="0">
                <a:solidFill>
                  <a:schemeClr val="dk1"/>
                </a:solidFill>
              </a:rPr>
              <a:t>5</a:t>
            </a:r>
            <a:r>
              <a:rPr lang="ja-JP" sz="1600" dirty="0">
                <a:solidFill>
                  <a:schemeClr val="dk1"/>
                </a:solidFill>
                <a:latin typeface="Arial"/>
                <a:ea typeface="Arial"/>
                <a:cs typeface="Arial"/>
                <a:sym typeface="Arial"/>
              </a:rPr>
              <a:t>00円/1名』</a:t>
            </a:r>
            <a:endParaRPr sz="16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endParaRPr>
          </a:p>
          <a:p>
            <a:pPr marL="0" marR="0" lvl="0" indent="0" algn="l" rtl="0">
              <a:spcBef>
                <a:spcPts val="0"/>
              </a:spcBef>
              <a:spcAft>
                <a:spcPts val="0"/>
              </a:spcAft>
              <a:buNone/>
            </a:pPr>
            <a:r>
              <a:rPr lang="ja-JP" sz="1600" dirty="0">
                <a:solidFill>
                  <a:schemeClr val="dk1"/>
                </a:solidFill>
              </a:rPr>
              <a:t>　　　　　・『ホテル時之栖（最大定員7名・2ベッド+和室布団5組/禁煙）13,500円/1名』</a:t>
            </a:r>
            <a:endParaRPr sz="1600" dirty="0">
              <a:solidFill>
                <a:schemeClr val="dk1"/>
              </a:solidFill>
            </a:endParaRPr>
          </a:p>
          <a:p>
            <a:pPr marL="0" marR="0" lvl="0" indent="0" algn="l" rtl="0">
              <a:spcBef>
                <a:spcPts val="0"/>
              </a:spcBef>
              <a:spcAft>
                <a:spcPts val="0"/>
              </a:spcAft>
              <a:buNone/>
            </a:pPr>
            <a:endParaRPr sz="5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r>
              <a:rPr lang="ja-JP" sz="1200" b="1" dirty="0">
                <a:solidFill>
                  <a:srgbClr val="FF0000"/>
                </a:solidFill>
                <a:latin typeface="Arial"/>
                <a:ea typeface="Arial"/>
                <a:cs typeface="Arial"/>
                <a:sym typeface="Arial"/>
              </a:rPr>
              <a:t>※ブルーベリーロッジA・B、スローハウスヴィラ</a:t>
            </a:r>
            <a:r>
              <a:rPr lang="ja-JP" sz="1200" b="1" dirty="0">
                <a:solidFill>
                  <a:srgbClr val="FF0000"/>
                </a:solidFill>
              </a:rPr>
              <a:t>、ホテル時之栖</a:t>
            </a:r>
            <a:r>
              <a:rPr lang="ja-JP" sz="1200" b="1" dirty="0">
                <a:solidFill>
                  <a:srgbClr val="FF0000"/>
                </a:solidFill>
                <a:latin typeface="Arial"/>
                <a:ea typeface="Arial"/>
                <a:cs typeface="Arial"/>
                <a:sym typeface="Arial"/>
              </a:rPr>
              <a:t>を2名様で利用される場合は+1,500円/1名の追加料金を頂きます</a:t>
            </a:r>
            <a:endParaRPr sz="1600" b="1" dirty="0">
              <a:solidFill>
                <a:srgbClr val="FF0000"/>
              </a:solidFill>
              <a:latin typeface="Arial"/>
              <a:ea typeface="Arial"/>
              <a:cs typeface="Arial"/>
              <a:sym typeface="Arial"/>
            </a:endParaRPr>
          </a:p>
        </p:txBody>
      </p:sp>
      <p:sp>
        <p:nvSpPr>
          <p:cNvPr id="431" name="Google Shape;431;p23"/>
          <p:cNvSpPr/>
          <p:nvPr/>
        </p:nvSpPr>
        <p:spPr>
          <a:xfrm>
            <a:off x="1403027" y="3726272"/>
            <a:ext cx="756000" cy="180000"/>
          </a:xfrm>
          <a:prstGeom prst="roundRect">
            <a:avLst>
              <a:gd name="adj" fmla="val 16667"/>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シングル</a:t>
            </a:r>
            <a:endParaRPr/>
          </a:p>
        </p:txBody>
      </p:sp>
      <p:sp>
        <p:nvSpPr>
          <p:cNvPr id="432" name="Google Shape;432;p23"/>
          <p:cNvSpPr/>
          <p:nvPr/>
        </p:nvSpPr>
        <p:spPr>
          <a:xfrm>
            <a:off x="1403027" y="4180356"/>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33" name="Google Shape;433;p23"/>
          <p:cNvSpPr/>
          <p:nvPr/>
        </p:nvSpPr>
        <p:spPr>
          <a:xfrm>
            <a:off x="1403027" y="4634424"/>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34" name="Google Shape;434;p23"/>
          <p:cNvSpPr/>
          <p:nvPr/>
        </p:nvSpPr>
        <p:spPr>
          <a:xfrm>
            <a:off x="2232997" y="4634424"/>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35" name="Google Shape;435;p23"/>
          <p:cNvSpPr txBox="1"/>
          <p:nvPr/>
        </p:nvSpPr>
        <p:spPr>
          <a:xfrm>
            <a:off x="3041245" y="851334"/>
            <a:ext cx="61095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Arial"/>
                <a:ea typeface="Arial"/>
                <a:cs typeface="Arial"/>
                <a:sym typeface="Arial"/>
              </a:rPr>
              <a:t>※プラン内容・料金は変更となる場合がございます。詳細はご予約時に再度ご確認願います。</a:t>
            </a:r>
            <a:endParaRPr sz="1100" dirty="0">
              <a:solidFill>
                <a:srgbClr val="FF0000"/>
              </a:solidFill>
              <a:latin typeface="Arial"/>
              <a:ea typeface="Arial"/>
              <a:cs typeface="Arial"/>
              <a:sym typeface="Arial"/>
            </a:endParaRPr>
          </a:p>
        </p:txBody>
      </p:sp>
      <p:sp>
        <p:nvSpPr>
          <p:cNvPr id="436" name="Google Shape;436;p23"/>
          <p:cNvSpPr/>
          <p:nvPr/>
        </p:nvSpPr>
        <p:spPr>
          <a:xfrm>
            <a:off x="2232997" y="5199168"/>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37" name="Google Shape;437;p23"/>
          <p:cNvSpPr/>
          <p:nvPr/>
        </p:nvSpPr>
        <p:spPr>
          <a:xfrm>
            <a:off x="2232997" y="4176181"/>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38" name="Google Shape;438;p23"/>
          <p:cNvSpPr/>
          <p:nvPr/>
        </p:nvSpPr>
        <p:spPr>
          <a:xfrm>
            <a:off x="1403027" y="5646193"/>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pic>
        <p:nvPicPr>
          <p:cNvPr id="439" name="Google Shape;439;p23"/>
          <p:cNvPicPr preferRelativeResize="0"/>
          <p:nvPr/>
        </p:nvPicPr>
        <p:blipFill rotWithShape="1">
          <a:blip r:embed="rId5">
            <a:alphaModFix/>
          </a:blip>
          <a:srcRect/>
          <a:stretch/>
        </p:blipFill>
        <p:spPr>
          <a:xfrm>
            <a:off x="8873242" y="1112925"/>
            <a:ext cx="2944000" cy="1656000"/>
          </a:xfrm>
          <a:prstGeom prst="rect">
            <a:avLst/>
          </a:prstGeom>
          <a:noFill/>
          <a:ln>
            <a:noFill/>
          </a:ln>
        </p:spPr>
      </p:pic>
      <p:sp>
        <p:nvSpPr>
          <p:cNvPr id="440" name="Google Shape;440;p23"/>
          <p:cNvSpPr txBox="1"/>
          <p:nvPr/>
        </p:nvSpPr>
        <p:spPr>
          <a:xfrm>
            <a:off x="9702864" y="3044770"/>
            <a:ext cx="162095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a:solidFill>
                  <a:schemeClr val="dk1"/>
                </a:solidFill>
                <a:latin typeface="Arial"/>
                <a:ea typeface="Arial"/>
                <a:cs typeface="Arial"/>
                <a:sym typeface="Arial"/>
              </a:rPr>
              <a:t>御殿場高原ビール</a:t>
            </a:r>
            <a:endParaRPr sz="1400">
              <a:solidFill>
                <a:schemeClr val="dk1"/>
              </a:solidFill>
              <a:latin typeface="Arial"/>
              <a:ea typeface="Arial"/>
              <a:cs typeface="Arial"/>
              <a:sym typeface="Arial"/>
            </a:endParaRPr>
          </a:p>
        </p:txBody>
      </p:sp>
      <p:sp>
        <p:nvSpPr>
          <p:cNvPr id="441" name="Google Shape;441;p23"/>
          <p:cNvSpPr/>
          <p:nvPr/>
        </p:nvSpPr>
        <p:spPr>
          <a:xfrm>
            <a:off x="1403027" y="5199168"/>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42" name="Google Shape;442;p23"/>
          <p:cNvSpPr/>
          <p:nvPr/>
        </p:nvSpPr>
        <p:spPr>
          <a:xfrm>
            <a:off x="2232997" y="5646193"/>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24"/>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448" name="Google Shape;448;p24"/>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449" name="Google Shape;449;p24"/>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450" name="Google Shape;45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18</a:t>
            </a:fld>
            <a:endParaRPr/>
          </a:p>
        </p:txBody>
      </p:sp>
      <p:sp>
        <p:nvSpPr>
          <p:cNvPr id="451" name="Google Shape;45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 2024 ボードゲーム大祭実行委員会</a:t>
            </a:r>
            <a:endParaRPr/>
          </a:p>
        </p:txBody>
      </p:sp>
      <p:sp>
        <p:nvSpPr>
          <p:cNvPr id="452" name="Google Shape;452;p24"/>
          <p:cNvSpPr txBox="1"/>
          <p:nvPr/>
        </p:nvSpPr>
        <p:spPr>
          <a:xfrm>
            <a:off x="451579" y="470092"/>
            <a:ext cx="10398900" cy="6387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Arial"/>
                <a:ea typeface="Arial"/>
                <a:cs typeface="Arial"/>
                <a:sym typeface="Arial"/>
              </a:rPr>
              <a:t>■Bプラン：9/</a:t>
            </a:r>
            <a:r>
              <a:rPr lang="en-US" altLang="ja-JP" sz="1600" b="1" dirty="0">
                <a:solidFill>
                  <a:srgbClr val="FF0000"/>
                </a:solidFill>
                <a:latin typeface="Arial"/>
                <a:ea typeface="Arial"/>
                <a:cs typeface="Arial"/>
                <a:sym typeface="Arial"/>
              </a:rPr>
              <a:t>7</a:t>
            </a:r>
            <a:r>
              <a:rPr lang="ja-JP" sz="1600" b="1" dirty="0">
                <a:solidFill>
                  <a:srgbClr val="FF0000"/>
                </a:solidFill>
                <a:latin typeface="Arial"/>
                <a:ea typeface="Arial"/>
                <a:cs typeface="Arial"/>
                <a:sym typeface="Arial"/>
              </a:rPr>
              <a:t>(土)当日プラン（1泊3食温泉付き）</a:t>
            </a:r>
            <a:endParaRPr sz="1600" b="1" dirty="0">
              <a:solidFill>
                <a:srgbClr val="FF0000"/>
              </a:solidFill>
              <a:latin typeface="Arial"/>
              <a:ea typeface="Arial"/>
              <a:cs typeface="Arial"/>
              <a:sym typeface="Arial"/>
            </a:endParaRPr>
          </a:p>
          <a:p>
            <a:pPr marL="0" marR="0" lvl="0" indent="0" algn="l" rtl="0">
              <a:spcBef>
                <a:spcPts val="0"/>
              </a:spcBef>
              <a:spcAft>
                <a:spcPts val="0"/>
              </a:spcAft>
              <a:buNone/>
            </a:pPr>
            <a:endParaRPr sz="1200" b="1" u="sng" dirty="0">
              <a:solidFill>
                <a:srgbClr val="FF0000"/>
              </a:solidFill>
              <a:latin typeface="Arial"/>
              <a:ea typeface="Arial"/>
              <a:cs typeface="Arial"/>
              <a:sym typeface="Arial"/>
            </a:endParaRPr>
          </a:p>
          <a:p>
            <a:pPr marL="0" marR="0" lvl="0" indent="0" algn="l" rtl="0">
              <a:spcBef>
                <a:spcPts val="0"/>
              </a:spcBef>
              <a:spcAft>
                <a:spcPts val="0"/>
              </a:spcAft>
              <a:buNone/>
            </a:pPr>
            <a:endParaRPr sz="1200" b="1" u="sng" dirty="0">
              <a:solidFill>
                <a:srgbClr val="FF0000"/>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r>
              <a:rPr lang="ja-JP" sz="1600" b="1" dirty="0">
                <a:solidFill>
                  <a:schemeClr val="dk1"/>
                </a:solidFill>
                <a:latin typeface="Arial"/>
                <a:ea typeface="Arial"/>
                <a:cs typeface="Arial"/>
                <a:sym typeface="Arial"/>
              </a:rPr>
              <a:t>共通事項　</a:t>
            </a:r>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・チェックイン：15時以降、チェックアウト：10時迄　</a:t>
            </a:r>
            <a:r>
              <a:rPr lang="ja-JP" sz="1200" dirty="0">
                <a:solidFill>
                  <a:schemeClr val="dk1"/>
                </a:solidFill>
                <a:latin typeface="Arial"/>
                <a:ea typeface="Arial"/>
                <a:cs typeface="Arial"/>
                <a:sym typeface="Arial"/>
              </a:rPr>
              <a:t>　</a:t>
            </a:r>
            <a:endParaRPr sz="16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・夕食：バイキングレストラン麦畑　</a:t>
            </a:r>
            <a:r>
              <a:rPr lang="ja-JP" sz="1200" dirty="0">
                <a:solidFill>
                  <a:schemeClr val="dk1"/>
                </a:solidFill>
                <a:latin typeface="Arial"/>
                <a:ea typeface="Arial"/>
                <a:cs typeface="Arial"/>
                <a:sym typeface="Arial"/>
              </a:rPr>
              <a:t>※他の出展者様との相席となります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・朝食：バイキングスタイル　</a:t>
            </a:r>
            <a:r>
              <a:rPr lang="ja-JP" sz="1200" dirty="0">
                <a:solidFill>
                  <a:schemeClr val="dk1"/>
                </a:solidFill>
                <a:latin typeface="Arial"/>
                <a:ea typeface="Arial"/>
                <a:cs typeface="Arial"/>
                <a:sym typeface="Arial"/>
              </a:rPr>
              <a:t>※宿泊施設に応じて会場指定がございます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・昼食：GKB-fu焼肉弁当　</a:t>
            </a:r>
            <a:r>
              <a:rPr lang="ja-JP" sz="1200" dirty="0">
                <a:solidFill>
                  <a:schemeClr val="dk1"/>
                </a:solidFill>
                <a:latin typeface="Arial"/>
                <a:ea typeface="Arial"/>
                <a:cs typeface="Arial"/>
                <a:sym typeface="Arial"/>
              </a:rPr>
              <a:t>※9/</a:t>
            </a:r>
            <a:r>
              <a:rPr lang="ja-JP" sz="1200" dirty="0">
                <a:solidFill>
                  <a:schemeClr val="dk1"/>
                </a:solidFill>
              </a:rPr>
              <a:t>8</a:t>
            </a:r>
            <a:r>
              <a:rPr lang="ja-JP" sz="1200" dirty="0">
                <a:solidFill>
                  <a:schemeClr val="dk1"/>
                </a:solidFill>
                <a:latin typeface="Arial"/>
                <a:ea typeface="Arial"/>
                <a:cs typeface="Arial"/>
                <a:sym typeface="Arial"/>
              </a:rPr>
              <a:t>(日)昼の提供です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・温泉：宿泊者様専用温泉をご案内　 </a:t>
            </a:r>
            <a:r>
              <a:rPr lang="ja-JP" sz="1200" dirty="0">
                <a:solidFill>
                  <a:schemeClr val="dk1"/>
                </a:solidFill>
                <a:latin typeface="Arial"/>
                <a:ea typeface="Arial"/>
                <a:cs typeface="Arial"/>
                <a:sym typeface="Arial"/>
              </a:rPr>
              <a:t>※宿泊施設に応じて会場指定がございます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・特典：交流スペースを9/</a:t>
            </a:r>
            <a:r>
              <a:rPr lang="ja-JP" sz="1600" dirty="0">
                <a:solidFill>
                  <a:schemeClr val="dk1"/>
                </a:solidFill>
              </a:rPr>
              <a:t>7</a:t>
            </a:r>
            <a:r>
              <a:rPr lang="ja-JP" sz="1600" dirty="0">
                <a:solidFill>
                  <a:schemeClr val="dk1"/>
                </a:solidFill>
                <a:latin typeface="Arial"/>
                <a:ea typeface="Arial"/>
                <a:cs typeface="Arial"/>
                <a:sym typeface="Arial"/>
              </a:rPr>
              <a:t>(土)24時迄無料開放</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・料金：中学生以上＝大人同額、小学生＝大人の70％、</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3歳～未就学児＝大人の50％、3歳未満＝無料(食事は付きません)</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r>
              <a:rPr lang="ja-JP" sz="1600" b="1" dirty="0">
                <a:solidFill>
                  <a:schemeClr val="dk1"/>
                </a:solidFill>
                <a:latin typeface="Arial"/>
                <a:ea typeface="Arial"/>
                <a:cs typeface="Arial"/>
                <a:sym typeface="Arial"/>
              </a:rPr>
              <a:t>お部屋タイプ</a:t>
            </a:r>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・『ホテルブラッシュアップ（ビジネスホテルタイプ/禁煙）13,500円/1名』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・『ブルーベリーロッジAタイプ（最大定員5名・5ベッド・キッチンなし/禁煙）14,500円/1名』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・『ブルーベリーロッジBタイプ（最大定員5名・2DKアパートメントタイプ/喫煙）13,000円/1名』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・『スローハウスヴィラ（最大定員6名・4ベッド+ロフト付き/禁煙）14,500円/1名』</a:t>
            </a:r>
            <a:endParaRPr sz="16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endParaRPr>
          </a:p>
          <a:p>
            <a:pPr marL="0" lvl="0" indent="0" algn="l" rtl="0">
              <a:spcBef>
                <a:spcPts val="0"/>
              </a:spcBef>
              <a:spcAft>
                <a:spcPts val="0"/>
              </a:spcAft>
              <a:buClr>
                <a:schemeClr val="dk1"/>
              </a:buClr>
              <a:buFont typeface="Arial"/>
              <a:buNone/>
            </a:pPr>
            <a:r>
              <a:rPr lang="ja-JP" sz="1600" dirty="0">
                <a:solidFill>
                  <a:schemeClr val="dk1"/>
                </a:solidFill>
              </a:rPr>
              <a:t>　　　　　・『ホテル時之栖（最大定員7名・2ベッド+和室布団5組/禁煙）15,500円/1名』</a:t>
            </a:r>
            <a:endParaRPr sz="1600" dirty="0">
              <a:solidFill>
                <a:schemeClr val="dk1"/>
              </a:solidFill>
            </a:endParaRPr>
          </a:p>
          <a:p>
            <a:pPr marL="0" marR="0" lvl="0" indent="0" algn="l" rtl="0">
              <a:spcBef>
                <a:spcPts val="0"/>
              </a:spcBef>
              <a:spcAft>
                <a:spcPts val="0"/>
              </a:spcAft>
              <a:buNone/>
            </a:pPr>
            <a:endParaRPr sz="5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r>
              <a:rPr lang="ja-JP" sz="1600" b="1" dirty="0">
                <a:solidFill>
                  <a:srgbClr val="FF0000"/>
                </a:solidFill>
                <a:latin typeface="Arial"/>
                <a:ea typeface="Arial"/>
                <a:cs typeface="Arial"/>
                <a:sym typeface="Arial"/>
              </a:rPr>
              <a:t> </a:t>
            </a:r>
            <a:r>
              <a:rPr lang="ja-JP" sz="1200" b="1" dirty="0">
                <a:solidFill>
                  <a:srgbClr val="FF0000"/>
                </a:solidFill>
              </a:rPr>
              <a:t>※ブルーベリーロッジA・B、スローハウスヴィラ、ホテル時之栖を2名様で利用される場合は+1,500円/1名の追加料金を頂きます</a:t>
            </a:r>
            <a:endParaRPr sz="12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latin typeface="Arial"/>
              <a:ea typeface="Arial"/>
              <a:cs typeface="Arial"/>
              <a:sym typeface="Arial"/>
            </a:endParaRPr>
          </a:p>
        </p:txBody>
      </p:sp>
      <p:sp>
        <p:nvSpPr>
          <p:cNvPr id="453" name="Google Shape;453;p24"/>
          <p:cNvSpPr/>
          <p:nvPr/>
        </p:nvSpPr>
        <p:spPr>
          <a:xfrm>
            <a:off x="1403027" y="3770656"/>
            <a:ext cx="756000" cy="180000"/>
          </a:xfrm>
          <a:prstGeom prst="roundRect">
            <a:avLst>
              <a:gd name="adj" fmla="val 16667"/>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シングル</a:t>
            </a:r>
            <a:endParaRPr/>
          </a:p>
        </p:txBody>
      </p:sp>
      <p:sp>
        <p:nvSpPr>
          <p:cNvPr id="454" name="Google Shape;454;p24"/>
          <p:cNvSpPr/>
          <p:nvPr/>
        </p:nvSpPr>
        <p:spPr>
          <a:xfrm>
            <a:off x="1403027" y="4229043"/>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55" name="Google Shape;455;p24"/>
          <p:cNvSpPr/>
          <p:nvPr/>
        </p:nvSpPr>
        <p:spPr>
          <a:xfrm>
            <a:off x="1403027" y="4778880"/>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56" name="Google Shape;456;p24"/>
          <p:cNvSpPr/>
          <p:nvPr/>
        </p:nvSpPr>
        <p:spPr>
          <a:xfrm>
            <a:off x="2232997" y="4768301"/>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57" name="Google Shape;457;p24"/>
          <p:cNvSpPr txBox="1"/>
          <p:nvPr/>
        </p:nvSpPr>
        <p:spPr>
          <a:xfrm>
            <a:off x="3041256" y="831170"/>
            <a:ext cx="61095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Arial"/>
                <a:ea typeface="Arial"/>
                <a:cs typeface="Arial"/>
                <a:sym typeface="Arial"/>
              </a:rPr>
              <a:t>※プラン内容・料金は変更となる場合がございます。詳細はご予約時に再度ご確認願います。</a:t>
            </a:r>
            <a:endParaRPr sz="1100" dirty="0">
              <a:solidFill>
                <a:srgbClr val="FF0000"/>
              </a:solidFill>
              <a:latin typeface="Arial"/>
              <a:ea typeface="Arial"/>
              <a:cs typeface="Arial"/>
              <a:sym typeface="Arial"/>
            </a:endParaRPr>
          </a:p>
        </p:txBody>
      </p:sp>
      <p:sp>
        <p:nvSpPr>
          <p:cNvPr id="458" name="Google Shape;458;p24"/>
          <p:cNvSpPr/>
          <p:nvPr/>
        </p:nvSpPr>
        <p:spPr>
          <a:xfrm>
            <a:off x="2232997" y="5240609"/>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59" name="Google Shape;459;p24"/>
          <p:cNvSpPr/>
          <p:nvPr/>
        </p:nvSpPr>
        <p:spPr>
          <a:xfrm>
            <a:off x="2232997" y="4224868"/>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60" name="Google Shape;460;p24"/>
          <p:cNvSpPr/>
          <p:nvPr/>
        </p:nvSpPr>
        <p:spPr>
          <a:xfrm>
            <a:off x="1403027" y="5257592"/>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61" name="Google Shape;461;p24"/>
          <p:cNvSpPr txBox="1"/>
          <p:nvPr/>
        </p:nvSpPr>
        <p:spPr>
          <a:xfrm>
            <a:off x="9399811" y="3034446"/>
            <a:ext cx="180049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a:solidFill>
                  <a:schemeClr val="dk1"/>
                </a:solidFill>
                <a:latin typeface="Arial"/>
                <a:ea typeface="Arial"/>
                <a:cs typeface="Arial"/>
                <a:sym typeface="Arial"/>
              </a:rPr>
              <a:t>温浴施設『気楽坊』</a:t>
            </a:r>
            <a:endParaRPr sz="1400">
              <a:solidFill>
                <a:schemeClr val="dk1"/>
              </a:solidFill>
              <a:latin typeface="Arial"/>
              <a:ea typeface="Arial"/>
              <a:cs typeface="Arial"/>
              <a:sym typeface="Arial"/>
            </a:endParaRPr>
          </a:p>
        </p:txBody>
      </p:sp>
      <p:pic>
        <p:nvPicPr>
          <p:cNvPr id="462" name="Google Shape;462;p24"/>
          <p:cNvPicPr preferRelativeResize="0"/>
          <p:nvPr/>
        </p:nvPicPr>
        <p:blipFill rotWithShape="1">
          <a:blip r:embed="rId5">
            <a:alphaModFix/>
          </a:blip>
          <a:srcRect/>
          <a:stretch/>
        </p:blipFill>
        <p:spPr>
          <a:xfrm>
            <a:off x="8829592" y="1378446"/>
            <a:ext cx="2940933" cy="1656000"/>
          </a:xfrm>
          <a:prstGeom prst="rect">
            <a:avLst/>
          </a:prstGeom>
          <a:noFill/>
          <a:ln>
            <a:noFill/>
          </a:ln>
        </p:spPr>
      </p:pic>
      <p:sp>
        <p:nvSpPr>
          <p:cNvPr id="463" name="Google Shape;463;p24"/>
          <p:cNvSpPr/>
          <p:nvPr/>
        </p:nvSpPr>
        <p:spPr>
          <a:xfrm>
            <a:off x="2232997" y="5719334"/>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64" name="Google Shape;464;p24"/>
          <p:cNvSpPr/>
          <p:nvPr/>
        </p:nvSpPr>
        <p:spPr>
          <a:xfrm>
            <a:off x="1403027" y="5736317"/>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25"/>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470" name="Google Shape;470;p25"/>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471" name="Google Shape;471;p25"/>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472" name="Google Shape;47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19</a:t>
            </a:fld>
            <a:endParaRPr/>
          </a:p>
        </p:txBody>
      </p:sp>
      <p:sp>
        <p:nvSpPr>
          <p:cNvPr id="473" name="Google Shape;47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 2024 ボードゲーム大祭実行委員会</a:t>
            </a:r>
            <a:endParaRPr/>
          </a:p>
        </p:txBody>
      </p:sp>
      <p:sp>
        <p:nvSpPr>
          <p:cNvPr id="474" name="Google Shape;474;p25"/>
          <p:cNvSpPr txBox="1"/>
          <p:nvPr/>
        </p:nvSpPr>
        <p:spPr>
          <a:xfrm>
            <a:off x="389972" y="674812"/>
            <a:ext cx="10398900" cy="6695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Arial"/>
                <a:ea typeface="Arial"/>
                <a:cs typeface="Arial"/>
                <a:sym typeface="Arial"/>
              </a:rPr>
              <a:t>■Cプラン：9/</a:t>
            </a:r>
            <a:r>
              <a:rPr lang="en-US" altLang="ja-JP" sz="1600" b="1" dirty="0">
                <a:solidFill>
                  <a:srgbClr val="FF0000"/>
                </a:solidFill>
                <a:latin typeface="Arial"/>
                <a:ea typeface="Arial"/>
                <a:cs typeface="Arial"/>
                <a:sym typeface="Arial"/>
              </a:rPr>
              <a:t>7</a:t>
            </a:r>
            <a:r>
              <a:rPr lang="ja-JP" sz="1600" b="1" dirty="0">
                <a:solidFill>
                  <a:srgbClr val="FF0000"/>
                </a:solidFill>
                <a:latin typeface="Arial"/>
                <a:ea typeface="Arial"/>
                <a:cs typeface="Arial"/>
                <a:sym typeface="Arial"/>
              </a:rPr>
              <a:t>(土)当日プラン（1泊</a:t>
            </a:r>
            <a:r>
              <a:rPr lang="ja-JP" sz="1600" b="1" dirty="0">
                <a:solidFill>
                  <a:srgbClr val="FF0000"/>
                </a:solidFill>
              </a:rPr>
              <a:t>朝食</a:t>
            </a:r>
            <a:r>
              <a:rPr lang="ja-JP" sz="1600" b="1" dirty="0">
                <a:solidFill>
                  <a:srgbClr val="FF0000"/>
                </a:solidFill>
                <a:latin typeface="Arial"/>
                <a:ea typeface="Arial"/>
                <a:cs typeface="Arial"/>
                <a:sym typeface="Arial"/>
              </a:rPr>
              <a:t>温泉付き）</a:t>
            </a:r>
            <a:endParaRPr sz="16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200" b="1" dirty="0">
                <a:solidFill>
                  <a:srgbClr val="FF0000"/>
                </a:solidFill>
                <a:latin typeface="Arial"/>
                <a:ea typeface="Arial"/>
                <a:cs typeface="Arial"/>
                <a:sym typeface="Arial"/>
              </a:rPr>
              <a:t>　</a:t>
            </a:r>
            <a:r>
              <a:rPr lang="ja-JP" sz="1200" b="1" u="sng" dirty="0">
                <a:solidFill>
                  <a:srgbClr val="FF0000"/>
                </a:solidFill>
                <a:latin typeface="Arial"/>
                <a:ea typeface="Arial"/>
                <a:cs typeface="Arial"/>
                <a:sym typeface="Arial"/>
              </a:rPr>
              <a:t>（</a:t>
            </a:r>
            <a:r>
              <a:rPr lang="ja-JP" sz="1200" b="1" u="sng" dirty="0">
                <a:solidFill>
                  <a:srgbClr val="FF0000"/>
                </a:solidFill>
              </a:rPr>
              <a:t>夕食、</a:t>
            </a:r>
            <a:r>
              <a:rPr lang="ja-JP" sz="1200" b="1" u="sng" dirty="0">
                <a:solidFill>
                  <a:srgbClr val="FF0000"/>
                </a:solidFill>
                <a:latin typeface="Arial"/>
                <a:ea typeface="Arial"/>
                <a:cs typeface="Arial"/>
                <a:sym typeface="Arial"/>
              </a:rPr>
              <a:t>昼食「なし」プラン）</a:t>
            </a:r>
            <a:endParaRPr sz="1200" b="1" u="sng" dirty="0">
              <a:solidFill>
                <a:srgbClr val="FF0000"/>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r>
              <a:rPr lang="ja-JP" sz="1600" b="1" dirty="0">
                <a:solidFill>
                  <a:schemeClr val="dk1"/>
                </a:solidFill>
                <a:latin typeface="Arial"/>
                <a:ea typeface="Arial"/>
                <a:cs typeface="Arial"/>
                <a:sym typeface="Arial"/>
              </a:rPr>
              <a:t>共通事項　</a:t>
            </a:r>
            <a:endParaRPr sz="1600" b="1" dirty="0">
              <a:solidFill>
                <a:srgbClr val="FF0000"/>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・チェックイン：15時以降、チェックアウト：10時迄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・朝食：バイキングスタイル　</a:t>
            </a:r>
            <a:r>
              <a:rPr lang="ja-JP" sz="1200" dirty="0">
                <a:solidFill>
                  <a:schemeClr val="dk1"/>
                </a:solidFill>
                <a:latin typeface="Arial"/>
                <a:ea typeface="Arial"/>
                <a:cs typeface="Arial"/>
                <a:sym typeface="Arial"/>
              </a:rPr>
              <a:t>※宿泊施設に応じて会場指定がございます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・温泉：宿泊者様専用温泉をご案内　 </a:t>
            </a:r>
            <a:r>
              <a:rPr lang="ja-JP" sz="1200" dirty="0">
                <a:solidFill>
                  <a:schemeClr val="dk1"/>
                </a:solidFill>
                <a:latin typeface="Arial"/>
                <a:ea typeface="Arial"/>
                <a:cs typeface="Arial"/>
                <a:sym typeface="Arial"/>
              </a:rPr>
              <a:t>※宿泊施設に応じて会場指定がございます</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・特典：交流スペースを9/2(土)24時迄無料開放</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・料金：中学生以上＝大人同額、小学生＝大人の70％、</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3歳～未就学児＝大人の50％、3歳未満＝無料(食事は付きません)</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r>
              <a:rPr lang="ja-JP" sz="1600" b="1" dirty="0">
                <a:solidFill>
                  <a:schemeClr val="dk1"/>
                </a:solidFill>
                <a:latin typeface="Arial"/>
                <a:ea typeface="Arial"/>
                <a:cs typeface="Arial"/>
                <a:sym typeface="Arial"/>
              </a:rPr>
              <a:t>お部屋タイプ</a:t>
            </a:r>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・『ホテルブラッシュアップ（ビジネスホテルタイプ/禁煙）</a:t>
            </a:r>
            <a:r>
              <a:rPr lang="ja-JP" sz="1600" dirty="0">
                <a:solidFill>
                  <a:schemeClr val="dk1"/>
                </a:solidFill>
              </a:rPr>
              <a:t>9,500</a:t>
            </a:r>
            <a:r>
              <a:rPr lang="ja-JP" sz="1600" dirty="0">
                <a:solidFill>
                  <a:schemeClr val="dk1"/>
                </a:solidFill>
                <a:latin typeface="Arial"/>
                <a:ea typeface="Arial"/>
                <a:cs typeface="Arial"/>
                <a:sym typeface="Arial"/>
              </a:rPr>
              <a:t>円/1名』　</a:t>
            </a:r>
            <a:endParaRPr sz="16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・『ブルーベリーロッジAタイプ（最大定員5名・5ベッド・キッチンなし/禁煙）</a:t>
            </a:r>
            <a:r>
              <a:rPr lang="ja-JP" sz="1600" dirty="0">
                <a:solidFill>
                  <a:schemeClr val="dk1"/>
                </a:solidFill>
              </a:rPr>
              <a:t>10,500</a:t>
            </a:r>
            <a:r>
              <a:rPr lang="ja-JP" sz="1600" dirty="0">
                <a:solidFill>
                  <a:schemeClr val="dk1"/>
                </a:solidFill>
                <a:latin typeface="Arial"/>
                <a:ea typeface="Arial"/>
                <a:cs typeface="Arial"/>
                <a:sym typeface="Arial"/>
              </a:rPr>
              <a:t>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・『ブルーベリーロッジBタイプ（最大定員5名・2DKアパートメントタイプ/喫煙）</a:t>
            </a:r>
            <a:r>
              <a:rPr lang="ja-JP" sz="1600" dirty="0">
                <a:solidFill>
                  <a:schemeClr val="dk1"/>
                </a:solidFill>
              </a:rPr>
              <a:t>9,000</a:t>
            </a:r>
            <a:r>
              <a:rPr lang="ja-JP" sz="1600" dirty="0">
                <a:solidFill>
                  <a:schemeClr val="dk1"/>
                </a:solidFill>
                <a:latin typeface="Arial"/>
                <a:ea typeface="Arial"/>
                <a:cs typeface="Arial"/>
                <a:sym typeface="Arial"/>
              </a:rPr>
              <a:t>円/1名』</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・『スローハウスヴィラ（最大定員6名・4ベッド+ロフト付き/禁煙）</a:t>
            </a:r>
            <a:r>
              <a:rPr lang="ja-JP" sz="1600" dirty="0">
                <a:solidFill>
                  <a:schemeClr val="dk1"/>
                </a:solidFill>
              </a:rPr>
              <a:t>10,500</a:t>
            </a:r>
            <a:r>
              <a:rPr lang="ja-JP" sz="1600" dirty="0">
                <a:solidFill>
                  <a:schemeClr val="dk1"/>
                </a:solidFill>
                <a:latin typeface="Arial"/>
                <a:ea typeface="Arial"/>
                <a:cs typeface="Arial"/>
                <a:sym typeface="Arial"/>
              </a:rPr>
              <a:t>円/1名』</a:t>
            </a:r>
            <a:endParaRPr sz="16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endParaRPr>
          </a:p>
          <a:p>
            <a:pPr marL="0" lvl="0" indent="0" algn="l" rtl="0">
              <a:spcBef>
                <a:spcPts val="0"/>
              </a:spcBef>
              <a:spcAft>
                <a:spcPts val="0"/>
              </a:spcAft>
              <a:buClr>
                <a:schemeClr val="dk1"/>
              </a:buClr>
              <a:buFont typeface="Arial"/>
              <a:buNone/>
            </a:pPr>
            <a:r>
              <a:rPr lang="ja-JP" sz="1600" dirty="0">
                <a:solidFill>
                  <a:schemeClr val="dk1"/>
                </a:solidFill>
              </a:rPr>
              <a:t>　　　　　・『ホテル時之栖（最大定員7名・2ベッド+和室布団5組/禁煙）11,500円/1名』</a:t>
            </a:r>
            <a:endParaRPr sz="1600" dirty="0">
              <a:solidFill>
                <a:schemeClr val="dk1"/>
              </a:solidFill>
            </a:endParaRPr>
          </a:p>
          <a:p>
            <a:pPr marL="0" marR="0" lvl="0" indent="0" algn="l" rtl="0">
              <a:spcBef>
                <a:spcPts val="0"/>
              </a:spcBef>
              <a:spcAft>
                <a:spcPts val="0"/>
              </a:spcAft>
              <a:buNone/>
            </a:pPr>
            <a:endParaRPr sz="500" dirty="0">
              <a:solidFill>
                <a:schemeClr val="dk1"/>
              </a:solidFill>
              <a:latin typeface="Arial"/>
              <a:ea typeface="Arial"/>
              <a:cs typeface="Arial"/>
              <a:sym typeface="Arial"/>
            </a:endParaRPr>
          </a:p>
          <a:p>
            <a:pPr marL="0" marR="0" lvl="0" indent="0" algn="l" rtl="0">
              <a:spcBef>
                <a:spcPts val="0"/>
              </a:spcBef>
              <a:spcAft>
                <a:spcPts val="0"/>
              </a:spcAft>
              <a:buNone/>
            </a:pPr>
            <a:r>
              <a:rPr lang="ja-JP" sz="1600" dirty="0">
                <a:solidFill>
                  <a:schemeClr val="dk1"/>
                </a:solidFill>
                <a:latin typeface="Arial"/>
                <a:ea typeface="Arial"/>
                <a:cs typeface="Arial"/>
                <a:sym typeface="Arial"/>
              </a:rPr>
              <a:t>　　　</a:t>
            </a:r>
            <a:r>
              <a:rPr lang="ja-JP" sz="1200" b="1" dirty="0">
                <a:solidFill>
                  <a:srgbClr val="FF0000"/>
                </a:solidFill>
              </a:rPr>
              <a:t>※ブルーベリーロッジA・B、スローハウスヴィラ、ホテル時之栖を2名様で利用される場合は+1,500円/1名の追加料金を頂きます</a:t>
            </a:r>
            <a:endParaRPr sz="1200" dirty="0">
              <a:solidFill>
                <a:schemeClr val="dk1"/>
              </a:solidFill>
            </a:endParaRPr>
          </a:p>
          <a:p>
            <a:pPr marL="0" lvl="0" indent="0" algn="l" rtl="0">
              <a:spcBef>
                <a:spcPts val="0"/>
              </a:spcBef>
              <a:spcAft>
                <a:spcPts val="0"/>
              </a:spcAft>
              <a:buClr>
                <a:schemeClr val="dk1"/>
              </a:buClr>
              <a:buFont typeface="Arial"/>
              <a:buNone/>
            </a:pPr>
            <a:endParaRPr sz="1600" dirty="0">
              <a:solidFill>
                <a:schemeClr val="dk1"/>
              </a:solidFill>
            </a:endParaRPr>
          </a:p>
          <a:p>
            <a:pPr marL="0" marR="0" lvl="0" indent="0" algn="l" rtl="0">
              <a:spcBef>
                <a:spcPts val="0"/>
              </a:spcBef>
              <a:spcAft>
                <a:spcPts val="0"/>
              </a:spcAft>
              <a:buNone/>
            </a:pPr>
            <a:endParaRPr sz="1600" dirty="0">
              <a:solidFill>
                <a:schemeClr val="dk1"/>
              </a:solidFill>
            </a:endParaRPr>
          </a:p>
          <a:p>
            <a:pPr marL="0" marR="0" lvl="0" indent="0" algn="l" rtl="0">
              <a:spcBef>
                <a:spcPts val="0"/>
              </a:spcBef>
              <a:spcAft>
                <a:spcPts val="0"/>
              </a:spcAft>
              <a:buNone/>
            </a:pPr>
            <a:endParaRPr sz="12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latin typeface="Arial"/>
              <a:ea typeface="Arial"/>
              <a:cs typeface="Arial"/>
              <a:sym typeface="Arial"/>
            </a:endParaRPr>
          </a:p>
        </p:txBody>
      </p:sp>
      <p:sp>
        <p:nvSpPr>
          <p:cNvPr id="475" name="Google Shape;475;p25"/>
          <p:cNvSpPr/>
          <p:nvPr/>
        </p:nvSpPr>
        <p:spPr>
          <a:xfrm>
            <a:off x="1403027" y="3615615"/>
            <a:ext cx="756000" cy="180000"/>
          </a:xfrm>
          <a:prstGeom prst="roundRect">
            <a:avLst>
              <a:gd name="adj" fmla="val 16667"/>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シングル</a:t>
            </a:r>
            <a:endParaRPr/>
          </a:p>
        </p:txBody>
      </p:sp>
      <p:sp>
        <p:nvSpPr>
          <p:cNvPr id="476" name="Google Shape;476;p25"/>
          <p:cNvSpPr/>
          <p:nvPr/>
        </p:nvSpPr>
        <p:spPr>
          <a:xfrm>
            <a:off x="1403027" y="4100526"/>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77" name="Google Shape;477;p25"/>
          <p:cNvSpPr/>
          <p:nvPr/>
        </p:nvSpPr>
        <p:spPr>
          <a:xfrm>
            <a:off x="1403027" y="4585045"/>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
        <p:nvSpPr>
          <p:cNvPr id="478" name="Google Shape;478;p25"/>
          <p:cNvSpPr/>
          <p:nvPr/>
        </p:nvSpPr>
        <p:spPr>
          <a:xfrm>
            <a:off x="2232997" y="4584919"/>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79" name="Google Shape;479;p25"/>
          <p:cNvSpPr txBox="1"/>
          <p:nvPr/>
        </p:nvSpPr>
        <p:spPr>
          <a:xfrm>
            <a:off x="3041316" y="1044826"/>
            <a:ext cx="61095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a:solidFill>
                  <a:srgbClr val="FF0000"/>
                </a:solidFill>
                <a:latin typeface="Arial"/>
                <a:ea typeface="Arial"/>
                <a:cs typeface="Arial"/>
                <a:sym typeface="Arial"/>
              </a:rPr>
              <a:t>※プラン内容・料金は変更となる場合がございます。詳細はご予約時に再度ご確認願います。</a:t>
            </a:r>
            <a:endParaRPr sz="1100">
              <a:solidFill>
                <a:srgbClr val="FF0000"/>
              </a:solidFill>
              <a:latin typeface="Arial"/>
              <a:ea typeface="Arial"/>
              <a:cs typeface="Arial"/>
              <a:sym typeface="Arial"/>
            </a:endParaRPr>
          </a:p>
        </p:txBody>
      </p:sp>
      <p:sp>
        <p:nvSpPr>
          <p:cNvPr id="480" name="Google Shape;480;p25"/>
          <p:cNvSpPr/>
          <p:nvPr/>
        </p:nvSpPr>
        <p:spPr>
          <a:xfrm>
            <a:off x="2232997" y="5096408"/>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81" name="Google Shape;481;p25"/>
          <p:cNvSpPr/>
          <p:nvPr/>
        </p:nvSpPr>
        <p:spPr>
          <a:xfrm>
            <a:off x="2232997" y="4117304"/>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82" name="Google Shape;482;p25"/>
          <p:cNvSpPr/>
          <p:nvPr/>
        </p:nvSpPr>
        <p:spPr>
          <a:xfrm>
            <a:off x="1403027" y="5079630"/>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pic>
        <p:nvPicPr>
          <p:cNvPr id="483" name="Google Shape;483;p25"/>
          <p:cNvPicPr preferRelativeResize="0"/>
          <p:nvPr/>
        </p:nvPicPr>
        <p:blipFill rotWithShape="1">
          <a:blip r:embed="rId5">
            <a:alphaModFix/>
          </a:blip>
          <a:srcRect/>
          <a:stretch/>
        </p:blipFill>
        <p:spPr>
          <a:xfrm>
            <a:off x="8777751" y="1377856"/>
            <a:ext cx="2946736" cy="1656000"/>
          </a:xfrm>
          <a:prstGeom prst="rect">
            <a:avLst/>
          </a:prstGeom>
          <a:noFill/>
          <a:ln>
            <a:noFill/>
          </a:ln>
        </p:spPr>
      </p:pic>
      <p:sp>
        <p:nvSpPr>
          <p:cNvPr id="484" name="Google Shape;484;p25"/>
          <p:cNvSpPr txBox="1"/>
          <p:nvPr/>
        </p:nvSpPr>
        <p:spPr>
          <a:xfrm>
            <a:off x="8819342" y="3033856"/>
            <a:ext cx="305724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a:solidFill>
                  <a:schemeClr val="dk1"/>
                </a:solidFill>
                <a:latin typeface="Arial"/>
                <a:ea typeface="Arial"/>
                <a:cs typeface="Arial"/>
                <a:sym typeface="Arial"/>
              </a:rPr>
              <a:t>控室・交流スペース『かえでの間』</a:t>
            </a:r>
            <a:endParaRPr sz="1400">
              <a:solidFill>
                <a:schemeClr val="dk1"/>
              </a:solidFill>
              <a:latin typeface="Arial"/>
              <a:ea typeface="Arial"/>
              <a:cs typeface="Arial"/>
              <a:sym typeface="Arial"/>
            </a:endParaRPr>
          </a:p>
        </p:txBody>
      </p:sp>
      <p:sp>
        <p:nvSpPr>
          <p:cNvPr id="485" name="Google Shape;485;p25"/>
          <p:cNvSpPr/>
          <p:nvPr/>
        </p:nvSpPr>
        <p:spPr>
          <a:xfrm>
            <a:off x="2232997" y="5604408"/>
            <a:ext cx="756000" cy="180000"/>
          </a:xfrm>
          <a:prstGeom prst="roundRect">
            <a:avLst>
              <a:gd name="adj" fmla="val 16667"/>
            </a:avLst>
          </a:prstGeom>
          <a:solidFill>
            <a:srgbClr val="385623"/>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ツイン</a:t>
            </a:r>
            <a:endParaRPr/>
          </a:p>
        </p:txBody>
      </p:sp>
      <p:sp>
        <p:nvSpPr>
          <p:cNvPr id="486" name="Google Shape;486;p25"/>
          <p:cNvSpPr/>
          <p:nvPr/>
        </p:nvSpPr>
        <p:spPr>
          <a:xfrm>
            <a:off x="1403027" y="5587630"/>
            <a:ext cx="756000" cy="180000"/>
          </a:xfrm>
          <a:prstGeom prst="roundRect">
            <a:avLst>
              <a:gd name="adj" fmla="val 16667"/>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Arial"/>
                <a:ea typeface="Arial"/>
                <a:cs typeface="Arial"/>
                <a:sym typeface="Arial"/>
              </a:rPr>
              <a:t>グループ</a:t>
            </a:r>
            <a:endParaRPr sz="1050" b="1">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
          <p:cNvSpPr txBox="1"/>
          <p:nvPr/>
        </p:nvSpPr>
        <p:spPr>
          <a:xfrm>
            <a:off x="201336" y="176169"/>
            <a:ext cx="13516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u="sng">
                <a:solidFill>
                  <a:schemeClr val="dk1"/>
                </a:solidFill>
                <a:latin typeface="Arial Black"/>
                <a:ea typeface="Arial Black"/>
                <a:cs typeface="Arial Black"/>
                <a:sym typeface="Arial Black"/>
              </a:rPr>
              <a:t>1)開催概要</a:t>
            </a:r>
            <a:endParaRPr/>
          </a:p>
        </p:txBody>
      </p:sp>
      <p:sp>
        <p:nvSpPr>
          <p:cNvPr id="173" name="Google Shape;173;p2"/>
          <p:cNvSpPr txBox="1"/>
          <p:nvPr/>
        </p:nvSpPr>
        <p:spPr>
          <a:xfrm>
            <a:off x="1339045" y="1209445"/>
            <a:ext cx="3712349" cy="2551940"/>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dirty="0">
                <a:solidFill>
                  <a:schemeClr val="dk1"/>
                </a:solidFill>
                <a:latin typeface="Arial"/>
                <a:ea typeface="Arial"/>
                <a:cs typeface="Arial"/>
                <a:sym typeface="Arial"/>
              </a:rPr>
              <a:t>　</a:t>
            </a:r>
            <a:endParaRPr sz="1800"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　1.1　</a:t>
            </a:r>
            <a:r>
              <a:rPr lang="ja-JP" sz="1800" b="1" u="sng" dirty="0">
                <a:solidFill>
                  <a:schemeClr val="dk1"/>
                </a:solidFill>
                <a:latin typeface="Arial"/>
                <a:ea typeface="Arial"/>
                <a:cs typeface="Arial"/>
                <a:sym typeface="Arial"/>
              </a:rPr>
              <a:t>開催概要</a:t>
            </a:r>
            <a:endParaRPr sz="1800" b="1" u="sng"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　1.</a:t>
            </a:r>
            <a:r>
              <a:rPr lang="en-US" altLang="ja-JP" sz="1800" b="1" dirty="0">
                <a:solidFill>
                  <a:schemeClr val="dk1"/>
                </a:solidFill>
              </a:rPr>
              <a:t>2</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開催目的</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　1.</a:t>
            </a:r>
            <a:r>
              <a:rPr lang="en-US" altLang="ja-JP" sz="1800" b="1" dirty="0">
                <a:solidFill>
                  <a:schemeClr val="dk1"/>
                </a:solidFill>
                <a:latin typeface="Arial"/>
                <a:ea typeface="Arial"/>
                <a:cs typeface="Arial"/>
                <a:sym typeface="Arial"/>
              </a:rPr>
              <a:t>3</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主催</a:t>
            </a:r>
            <a:r>
              <a:rPr lang="ja-JP" altLang="en-US" sz="1800" b="1" u="sng" dirty="0">
                <a:solidFill>
                  <a:schemeClr val="dk1"/>
                </a:solidFill>
                <a:latin typeface="Arial Black"/>
                <a:ea typeface="Arial Black"/>
                <a:cs typeface="Arial Black"/>
                <a:sym typeface="Arial Black"/>
              </a:rPr>
              <a:t>、協力</a:t>
            </a:r>
            <a:r>
              <a:rPr lang="ja-JP" sz="1800" b="1" u="sng" dirty="0">
                <a:solidFill>
                  <a:schemeClr val="dk1"/>
                </a:solidFill>
                <a:latin typeface="Arial Black"/>
                <a:ea typeface="Arial Black"/>
                <a:cs typeface="Arial Black"/>
                <a:sym typeface="Arial Black"/>
              </a:rPr>
              <a:t>企業</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　1.</a:t>
            </a:r>
            <a:r>
              <a:rPr lang="en-US" altLang="ja-JP" sz="1800" b="1" dirty="0">
                <a:solidFill>
                  <a:schemeClr val="dk1"/>
                </a:solidFill>
                <a:latin typeface="Arial"/>
                <a:ea typeface="Arial"/>
                <a:cs typeface="Arial"/>
                <a:sym typeface="Arial"/>
              </a:rPr>
              <a:t>4</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a:t>
            </a:r>
            <a:r>
              <a:rPr lang="ja-JP" altLang="en-US" sz="1800" b="1" dirty="0">
                <a:solidFill>
                  <a:schemeClr val="dk1"/>
                </a:solidFill>
                <a:latin typeface="Arial"/>
                <a:ea typeface="Arial"/>
                <a:cs typeface="Arial"/>
                <a:sym typeface="Arial"/>
              </a:rPr>
              <a:t>　</a:t>
            </a:r>
            <a:r>
              <a:rPr lang="ja-JP" sz="1800" b="1" dirty="0">
                <a:solidFill>
                  <a:schemeClr val="dk1"/>
                </a:solidFill>
                <a:latin typeface="Arial"/>
                <a:ea typeface="Arial"/>
                <a:cs typeface="Arial"/>
                <a:sym typeface="Arial"/>
              </a:rPr>
              <a:t>　</a:t>
            </a:r>
            <a:endParaRPr sz="1800" b="1" u="sng" dirty="0">
              <a:solidFill>
                <a:schemeClr val="dk1"/>
              </a:solidFill>
              <a:latin typeface="Arial Black"/>
              <a:ea typeface="Arial Black"/>
              <a:cs typeface="Arial Black"/>
              <a:sym typeface="Arial Black"/>
            </a:endParaRPr>
          </a:p>
        </p:txBody>
      </p:sp>
      <p:pic>
        <p:nvPicPr>
          <p:cNvPr id="174" name="Google Shape;174;p2"/>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175" name="Google Shape;175;p2"/>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176" name="Google Shape;17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a:t>
            </a:fld>
            <a:endParaRPr/>
          </a:p>
        </p:txBody>
      </p:sp>
      <p:sp>
        <p:nvSpPr>
          <p:cNvPr id="177" name="Google Shape;177;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 2024 ボードゲーム大祭実行委員会</a:t>
            </a:r>
            <a:endParaRPr/>
          </a:p>
        </p:txBody>
      </p:sp>
      <p:sp>
        <p:nvSpPr>
          <p:cNvPr id="2" name="Google Shape;173;p2">
            <a:extLst>
              <a:ext uri="{FF2B5EF4-FFF2-40B4-BE49-F238E27FC236}">
                <a16:creationId xmlns:a16="http://schemas.microsoft.com/office/drawing/2014/main" id="{330937BC-067D-1358-5F75-C5757B662447}"/>
              </a:ext>
            </a:extLst>
          </p:cNvPr>
          <p:cNvSpPr txBox="1"/>
          <p:nvPr/>
        </p:nvSpPr>
        <p:spPr>
          <a:xfrm>
            <a:off x="6306102" y="1209445"/>
            <a:ext cx="4114800" cy="4704133"/>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endParaRPr lang="en-US" altLang="ja-JP"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　</a:t>
            </a:r>
            <a:r>
              <a:rPr lang="en-US" altLang="ja-JP" sz="1800" b="1" dirty="0">
                <a:solidFill>
                  <a:schemeClr val="dk1"/>
                </a:solidFill>
              </a:rPr>
              <a:t>2</a:t>
            </a:r>
            <a:r>
              <a:rPr lang="ja-JP" sz="1800" b="1" dirty="0">
                <a:solidFill>
                  <a:schemeClr val="dk1"/>
                </a:solidFill>
                <a:latin typeface="Arial"/>
                <a:ea typeface="Arial"/>
                <a:cs typeface="Arial"/>
                <a:sym typeface="Arial"/>
              </a:rPr>
              <a:t>.</a:t>
            </a:r>
            <a:r>
              <a:rPr lang="en-US" altLang="ja-JP" sz="1800" b="1" dirty="0">
                <a:solidFill>
                  <a:schemeClr val="dk1"/>
                </a:solidFill>
                <a:latin typeface="Arial"/>
                <a:ea typeface="Arial"/>
                <a:cs typeface="Arial"/>
                <a:sym typeface="Arial"/>
              </a:rPr>
              <a:t>1</a:t>
            </a:r>
            <a:r>
              <a:rPr lang="ja-JP" altLang="en-US"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出展者募集</a:t>
            </a:r>
            <a:endParaRPr lang="en-US" altLang="ja-JP" sz="1800" b="1" u="sng"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lang="en-US" altLang="ja-JP" sz="1800" b="1" dirty="0">
              <a:solidFill>
                <a:schemeClr val="dk1"/>
              </a:solidFill>
            </a:endParaRPr>
          </a:p>
          <a:p>
            <a:pPr marL="0" marR="0" lvl="0" indent="0" algn="l" rtl="0">
              <a:lnSpc>
                <a:spcPct val="111111"/>
              </a:lnSpc>
              <a:spcBef>
                <a:spcPts val="0"/>
              </a:spcBef>
              <a:spcAft>
                <a:spcPts val="0"/>
              </a:spcAft>
              <a:buNone/>
            </a:pPr>
            <a:r>
              <a:rPr lang="ja-JP" altLang="en-US" sz="1800" b="1" dirty="0">
                <a:solidFill>
                  <a:schemeClr val="dk1"/>
                </a:solidFill>
                <a:latin typeface="Arial"/>
                <a:ea typeface="Arial"/>
                <a:cs typeface="Arial"/>
                <a:sym typeface="Arial"/>
              </a:rPr>
              <a:t>　</a:t>
            </a:r>
            <a:r>
              <a:rPr lang="en-US" altLang="ja-JP" sz="1800" b="1" dirty="0">
                <a:solidFill>
                  <a:schemeClr val="dk1"/>
                </a:solidFill>
                <a:latin typeface="Arial"/>
                <a:ea typeface="Arial"/>
                <a:cs typeface="Arial"/>
                <a:sym typeface="Arial"/>
              </a:rPr>
              <a:t>2.2</a:t>
            </a:r>
            <a:r>
              <a:rPr lang="ja-JP" altLang="en-US"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荷物の配送</a:t>
            </a:r>
            <a:endParaRPr lang="en-US" altLang="ja-JP" sz="1800" b="1" u="sng"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lang="en-US" altLang="ja-JP" sz="1800" b="1" dirty="0">
              <a:solidFill>
                <a:schemeClr val="dk1"/>
              </a:solidFill>
            </a:endParaRPr>
          </a:p>
          <a:p>
            <a:pPr marL="0" marR="0" lvl="0" indent="0" algn="l" rtl="0">
              <a:lnSpc>
                <a:spcPct val="111111"/>
              </a:lnSpc>
              <a:spcBef>
                <a:spcPts val="0"/>
              </a:spcBef>
              <a:spcAft>
                <a:spcPts val="0"/>
              </a:spcAft>
              <a:buNone/>
            </a:pPr>
            <a:r>
              <a:rPr lang="ja-JP" altLang="en-US" sz="1800" b="1" dirty="0">
                <a:solidFill>
                  <a:schemeClr val="dk1"/>
                </a:solidFill>
                <a:latin typeface="Arial"/>
                <a:ea typeface="Arial"/>
                <a:cs typeface="Arial"/>
                <a:sym typeface="Arial"/>
              </a:rPr>
              <a:t>　</a:t>
            </a:r>
            <a:r>
              <a:rPr lang="en-US" altLang="ja-JP" sz="1800" b="1" dirty="0">
                <a:solidFill>
                  <a:schemeClr val="dk1"/>
                </a:solidFill>
                <a:latin typeface="Arial"/>
                <a:ea typeface="Arial"/>
                <a:cs typeface="Arial"/>
                <a:sym typeface="Arial"/>
              </a:rPr>
              <a:t>2.3</a:t>
            </a:r>
            <a:r>
              <a:rPr lang="ja-JP" altLang="en-US"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駐車場のご案内</a:t>
            </a:r>
            <a:endParaRPr lang="en-US" altLang="ja-JP" sz="1800" b="1" u="sng"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lang="en-US" altLang="ja-JP" sz="1800" b="1" dirty="0">
              <a:solidFill>
                <a:schemeClr val="dk1"/>
              </a:solidFill>
            </a:endParaRPr>
          </a:p>
          <a:p>
            <a:pPr marL="0" marR="0" lvl="0" indent="0" algn="l" rtl="0">
              <a:lnSpc>
                <a:spcPct val="111111"/>
              </a:lnSpc>
              <a:spcBef>
                <a:spcPts val="0"/>
              </a:spcBef>
              <a:spcAft>
                <a:spcPts val="0"/>
              </a:spcAft>
              <a:buNone/>
            </a:pPr>
            <a:r>
              <a:rPr lang="ja-JP" altLang="en-US" sz="1800" b="1" dirty="0">
                <a:solidFill>
                  <a:schemeClr val="dk1"/>
                </a:solidFill>
              </a:rPr>
              <a:t>　</a:t>
            </a:r>
            <a:r>
              <a:rPr lang="en-US" altLang="ja-JP" sz="1800" b="1" dirty="0">
                <a:solidFill>
                  <a:schemeClr val="dk1"/>
                </a:solidFill>
              </a:rPr>
              <a:t>2.4</a:t>
            </a:r>
            <a:r>
              <a:rPr lang="ja-JP" altLang="en-US" sz="1800" b="1" dirty="0">
                <a:solidFill>
                  <a:schemeClr val="dk1"/>
                </a:solidFill>
              </a:rPr>
              <a:t>　</a:t>
            </a:r>
            <a:r>
              <a:rPr lang="ja-JP" altLang="en-US" sz="1800" b="1" u="sng" dirty="0">
                <a:solidFill>
                  <a:schemeClr val="dk1"/>
                </a:solidFill>
              </a:rPr>
              <a:t>会場レイアウト案内</a:t>
            </a:r>
            <a:endParaRPr lang="en-US" altLang="ja-JP" sz="1800" b="1" u="sng" dirty="0">
              <a:solidFill>
                <a:schemeClr val="dk1"/>
              </a:solidFill>
            </a:endParaRPr>
          </a:p>
          <a:p>
            <a:pPr marL="0" marR="0" lvl="0" indent="0" algn="l" rtl="0">
              <a:lnSpc>
                <a:spcPct val="111111"/>
              </a:lnSpc>
              <a:spcBef>
                <a:spcPts val="0"/>
              </a:spcBef>
              <a:spcAft>
                <a:spcPts val="0"/>
              </a:spcAft>
              <a:buNone/>
            </a:pPr>
            <a:endParaRPr lang="en-US" altLang="ja-JP"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800" b="1" dirty="0">
                <a:solidFill>
                  <a:schemeClr val="dk1"/>
                </a:solidFill>
              </a:rPr>
              <a:t>　</a:t>
            </a:r>
            <a:r>
              <a:rPr lang="en-US" altLang="ja-JP" sz="1800" b="1" dirty="0">
                <a:solidFill>
                  <a:schemeClr val="dk1"/>
                </a:solidFill>
              </a:rPr>
              <a:t>2.5</a:t>
            </a:r>
            <a:r>
              <a:rPr lang="ja-JP" altLang="en-US" sz="1800" b="1" dirty="0">
                <a:solidFill>
                  <a:schemeClr val="dk1"/>
                </a:solidFill>
              </a:rPr>
              <a:t>　</a:t>
            </a:r>
            <a:r>
              <a:rPr lang="ja-JP" altLang="en-US" sz="1800" b="1" u="sng" dirty="0">
                <a:solidFill>
                  <a:schemeClr val="dk1"/>
                </a:solidFill>
              </a:rPr>
              <a:t>出展者向け宿泊プラン</a:t>
            </a:r>
            <a:endParaRPr lang="en-US" altLang="ja-JP" sz="1800" b="1" u="sng" dirty="0">
              <a:solidFill>
                <a:schemeClr val="dk1"/>
              </a:solidFill>
            </a:endParaRPr>
          </a:p>
          <a:p>
            <a:pPr marL="0" marR="0" lvl="0" indent="0" algn="l" rtl="0">
              <a:lnSpc>
                <a:spcPct val="111111"/>
              </a:lnSpc>
              <a:spcBef>
                <a:spcPts val="0"/>
              </a:spcBef>
              <a:spcAft>
                <a:spcPts val="0"/>
              </a:spcAft>
              <a:buNone/>
            </a:pPr>
            <a:endParaRPr lang="en-US" altLang="ja-JP"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800" b="1" dirty="0">
                <a:solidFill>
                  <a:schemeClr val="dk1"/>
                </a:solidFill>
                <a:latin typeface="Arial"/>
                <a:ea typeface="Arial"/>
                <a:cs typeface="Arial"/>
                <a:sym typeface="Arial"/>
              </a:rPr>
              <a:t>　</a:t>
            </a:r>
            <a:r>
              <a:rPr lang="en-US" altLang="ja-JP" sz="1800" b="1" dirty="0">
                <a:solidFill>
                  <a:schemeClr val="dk1"/>
                </a:solidFill>
                <a:latin typeface="Arial"/>
                <a:ea typeface="Arial"/>
                <a:cs typeface="Arial"/>
                <a:sym typeface="Arial"/>
              </a:rPr>
              <a:t>2.6</a:t>
            </a:r>
            <a:r>
              <a:rPr lang="ja-JP" altLang="en-US"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スケジュール</a:t>
            </a:r>
            <a:endParaRPr lang="en-US" altLang="ja-JP" sz="1800" b="1" u="sng"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endParaRPr lang="en-US" altLang="ja-JP" sz="1800" b="1" dirty="0">
              <a:solidFill>
                <a:schemeClr val="dk1"/>
              </a:solidFill>
            </a:endParaRPr>
          </a:p>
          <a:p>
            <a:pPr marL="0" marR="0" lvl="0" indent="0" algn="l" rtl="0">
              <a:lnSpc>
                <a:spcPct val="111111"/>
              </a:lnSpc>
              <a:spcBef>
                <a:spcPts val="0"/>
              </a:spcBef>
              <a:spcAft>
                <a:spcPts val="0"/>
              </a:spcAft>
              <a:buNone/>
            </a:pPr>
            <a:r>
              <a:rPr lang="ja-JP" altLang="en-US" sz="1800" b="1" dirty="0">
                <a:solidFill>
                  <a:schemeClr val="dk1"/>
                </a:solidFill>
                <a:latin typeface="Arial"/>
                <a:ea typeface="Arial"/>
                <a:cs typeface="Arial"/>
                <a:sym typeface="Arial"/>
              </a:rPr>
              <a:t>　</a:t>
            </a:r>
            <a:r>
              <a:rPr lang="en-US" altLang="ja-JP" sz="1800" b="1" dirty="0">
                <a:solidFill>
                  <a:schemeClr val="dk1"/>
                </a:solidFill>
                <a:latin typeface="Arial"/>
                <a:ea typeface="Arial"/>
                <a:cs typeface="Arial"/>
                <a:sym typeface="Arial"/>
              </a:rPr>
              <a:t>2.7</a:t>
            </a:r>
            <a:r>
              <a:rPr lang="ja-JP" altLang="en-US"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昨年度の様子、入場者データ</a:t>
            </a:r>
            <a:endParaRPr lang="en-US" altLang="ja-JP" sz="1800" b="1" u="sng"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altLang="en-US" sz="1800" b="1" dirty="0">
                <a:solidFill>
                  <a:schemeClr val="dk1"/>
                </a:solidFill>
                <a:latin typeface="Arial"/>
                <a:ea typeface="Arial"/>
                <a:cs typeface="Arial"/>
                <a:sym typeface="Arial"/>
              </a:rPr>
              <a:t>　</a:t>
            </a:r>
            <a:r>
              <a:rPr lang="ja-JP" sz="1800" b="1" dirty="0">
                <a:solidFill>
                  <a:schemeClr val="dk1"/>
                </a:solidFill>
                <a:latin typeface="Arial"/>
                <a:ea typeface="Arial"/>
                <a:cs typeface="Arial"/>
                <a:sym typeface="Arial"/>
              </a:rPr>
              <a:t>　</a:t>
            </a:r>
            <a:endParaRPr sz="1800" b="1" u="sng" dirty="0">
              <a:solidFill>
                <a:schemeClr val="dk1"/>
              </a:solidFill>
              <a:latin typeface="Arial Black"/>
              <a:ea typeface="Arial Black"/>
              <a:cs typeface="Arial Black"/>
              <a:sym typeface="Arial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6"/>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492" name="Google Shape;492;p26"/>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493" name="Google Shape;493;p26"/>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494" name="Google Shape;49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20</a:t>
            </a:fld>
            <a:endParaRPr/>
          </a:p>
        </p:txBody>
      </p:sp>
      <p:sp>
        <p:nvSpPr>
          <p:cNvPr id="495" name="Google Shape;49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 2024 ボードゲーム大祭実行委員会</a:t>
            </a:r>
            <a:endParaRPr/>
          </a:p>
        </p:txBody>
      </p:sp>
      <p:sp>
        <p:nvSpPr>
          <p:cNvPr id="496" name="Google Shape;496;p26"/>
          <p:cNvSpPr txBox="1"/>
          <p:nvPr/>
        </p:nvSpPr>
        <p:spPr>
          <a:xfrm>
            <a:off x="795691" y="866706"/>
            <a:ext cx="10421100" cy="5002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a:solidFill>
                  <a:schemeClr val="dk1"/>
                </a:solidFill>
                <a:latin typeface="Arial"/>
                <a:ea typeface="Arial"/>
                <a:cs typeface="Arial"/>
                <a:sym typeface="Arial"/>
              </a:rPr>
              <a:t>■プラン利用例</a:t>
            </a:r>
            <a:endParaRPr sz="1800">
              <a:solidFill>
                <a:schemeClr val="dk1"/>
              </a:solidFill>
              <a:latin typeface="Arial"/>
              <a:ea typeface="Arial"/>
              <a:cs typeface="Arial"/>
              <a:sym typeface="Arial"/>
            </a:endParaRPr>
          </a:p>
          <a:p>
            <a:pPr marL="0" marR="0" lvl="0" indent="0" algn="l" rtl="0">
              <a:spcBef>
                <a:spcPts val="0"/>
              </a:spcBef>
              <a:spcAft>
                <a:spcPts val="0"/>
              </a:spcAft>
              <a:buNone/>
            </a:pPr>
            <a:r>
              <a:rPr lang="ja-JP"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a:p>
            <a:pPr marL="0" marR="0" lvl="0" indent="0" algn="l" rtl="0">
              <a:spcBef>
                <a:spcPts val="0"/>
              </a:spcBef>
              <a:spcAft>
                <a:spcPts val="0"/>
              </a:spcAft>
              <a:buNone/>
            </a:pPr>
            <a:r>
              <a:rPr lang="ja-JP" sz="1800">
                <a:solidFill>
                  <a:schemeClr val="dk1"/>
                </a:solidFill>
                <a:latin typeface="Arial"/>
                <a:ea typeface="Arial"/>
                <a:cs typeface="Arial"/>
                <a:sym typeface="Arial"/>
              </a:rPr>
              <a:t>　　　</a:t>
            </a:r>
            <a:r>
              <a:rPr lang="ja-JP" sz="1800" b="1" u="sng">
                <a:solidFill>
                  <a:schemeClr val="dk1"/>
                </a:solidFill>
                <a:latin typeface="Arial"/>
                <a:ea typeface="Arial"/>
                <a:cs typeface="Arial"/>
                <a:sym typeface="Arial"/>
              </a:rPr>
              <a:t>(例1)大人1名で2泊（お部屋タイプ：ホテルブラッシュアップ）した場合</a:t>
            </a:r>
            <a:endParaRPr sz="1800" b="1" u="sng">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a:p>
            <a:pPr marL="0" marR="0" lvl="0" indent="0" algn="l" rtl="0">
              <a:spcBef>
                <a:spcPts val="0"/>
              </a:spcBef>
              <a:spcAft>
                <a:spcPts val="0"/>
              </a:spcAft>
              <a:buNone/>
            </a:pPr>
            <a:r>
              <a:rPr lang="ja-JP" sz="1800">
                <a:solidFill>
                  <a:schemeClr val="dk1"/>
                </a:solidFill>
                <a:latin typeface="Arial"/>
                <a:ea typeface="Arial"/>
                <a:cs typeface="Arial"/>
                <a:sym typeface="Arial"/>
              </a:rPr>
              <a:t>　　　　　Aプラン：11,500円　+　Bプラン：13,500円　＝　</a:t>
            </a:r>
            <a:r>
              <a:rPr lang="ja-JP" sz="1800" u="sng">
                <a:solidFill>
                  <a:schemeClr val="dk1"/>
                </a:solidFill>
                <a:latin typeface="Arial"/>
                <a:ea typeface="Arial"/>
                <a:cs typeface="Arial"/>
                <a:sym typeface="Arial"/>
              </a:rPr>
              <a:t>25,000円</a:t>
            </a:r>
            <a:endParaRPr sz="1800" u="sng">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ja-JP" sz="1800">
                <a:solidFill>
                  <a:schemeClr val="dk1"/>
                </a:solidFill>
                <a:latin typeface="Arial"/>
                <a:ea typeface="Arial"/>
                <a:cs typeface="Arial"/>
                <a:sym typeface="Arial"/>
              </a:rPr>
              <a:t>　　　</a:t>
            </a:r>
            <a:r>
              <a:rPr lang="ja-JP" sz="1800" b="1" u="sng">
                <a:solidFill>
                  <a:schemeClr val="dk1"/>
                </a:solidFill>
                <a:latin typeface="Arial"/>
                <a:ea typeface="Arial"/>
                <a:cs typeface="Arial"/>
                <a:sym typeface="Arial"/>
              </a:rPr>
              <a:t>(例2)大人2名・小人1名で2泊（お部屋タイプ：ブルーベリーロッジAタイプ）した場合　</a:t>
            </a:r>
            <a:r>
              <a:rPr lang="ja-JP"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None/>
            </a:pPr>
            <a:r>
              <a:rPr lang="ja-JP" sz="1800">
                <a:solidFill>
                  <a:schemeClr val="dk1"/>
                </a:solidFill>
                <a:latin typeface="Arial"/>
                <a:ea typeface="Arial"/>
                <a:cs typeface="Arial"/>
                <a:sym typeface="Arial"/>
              </a:rPr>
              <a:t>　　　　　Aプラン：33,750円　+　Bプラン：39,150円　＝　</a:t>
            </a:r>
            <a:r>
              <a:rPr lang="ja-JP" sz="1800" u="sng">
                <a:solidFill>
                  <a:schemeClr val="dk1"/>
                </a:solidFill>
                <a:latin typeface="Arial"/>
                <a:ea typeface="Arial"/>
                <a:cs typeface="Arial"/>
                <a:sym typeface="Arial"/>
              </a:rPr>
              <a:t>72,900円</a:t>
            </a:r>
            <a:endParaRPr sz="1800" u="sng">
              <a:solidFill>
                <a:schemeClr val="dk1"/>
              </a:solidFill>
              <a:latin typeface="Arial"/>
              <a:ea typeface="Arial"/>
              <a:cs typeface="Arial"/>
              <a:sym typeface="Arial"/>
            </a:endParaRPr>
          </a:p>
          <a:p>
            <a:pPr marL="0" marR="0" lvl="0" indent="0" algn="l" rtl="0">
              <a:spcBef>
                <a:spcPts val="0"/>
              </a:spcBef>
              <a:spcAft>
                <a:spcPts val="0"/>
              </a:spcAft>
              <a:buNone/>
            </a:pPr>
            <a:endParaRPr sz="600">
              <a:solidFill>
                <a:schemeClr val="dk1"/>
              </a:solidFill>
              <a:latin typeface="Arial"/>
              <a:ea typeface="Arial"/>
              <a:cs typeface="Arial"/>
              <a:sym typeface="Arial"/>
            </a:endParaRPr>
          </a:p>
          <a:p>
            <a:pPr marL="0" marR="0" lvl="0" indent="0" algn="l" rtl="0">
              <a:spcBef>
                <a:spcPts val="0"/>
              </a:spcBef>
              <a:spcAft>
                <a:spcPts val="0"/>
              </a:spcAft>
              <a:buNone/>
            </a:pPr>
            <a:r>
              <a:rPr lang="ja-JP" sz="1800">
                <a:solidFill>
                  <a:schemeClr val="dk1"/>
                </a:solidFill>
                <a:latin typeface="Arial"/>
                <a:ea typeface="Arial"/>
                <a:cs typeface="Arial"/>
                <a:sym typeface="Arial"/>
              </a:rPr>
              <a:t>　　　　　</a:t>
            </a:r>
            <a:r>
              <a:rPr lang="ja-JP" sz="1600">
                <a:solidFill>
                  <a:schemeClr val="dk1"/>
                </a:solidFill>
                <a:latin typeface="Arial"/>
                <a:ea typeface="Arial"/>
                <a:cs typeface="Arial"/>
                <a:sym typeface="Arial"/>
              </a:rPr>
              <a:t>（</a:t>
            </a:r>
            <a:r>
              <a:rPr lang="ja-JP" sz="1400">
                <a:solidFill>
                  <a:schemeClr val="dk1"/>
                </a:solidFill>
                <a:latin typeface="Arial"/>
                <a:ea typeface="Arial"/>
                <a:cs typeface="Arial"/>
                <a:sym typeface="Arial"/>
              </a:rPr>
              <a:t>内訳）</a:t>
            </a:r>
            <a:endParaRPr sz="1400">
              <a:solidFill>
                <a:schemeClr val="dk1"/>
              </a:solidFill>
              <a:latin typeface="Arial"/>
              <a:ea typeface="Arial"/>
              <a:cs typeface="Arial"/>
              <a:sym typeface="Arial"/>
            </a:endParaRPr>
          </a:p>
          <a:p>
            <a:pPr marL="0" marR="0" lvl="0" indent="0" algn="l" rtl="0">
              <a:spcBef>
                <a:spcPts val="0"/>
              </a:spcBef>
              <a:spcAft>
                <a:spcPts val="0"/>
              </a:spcAft>
              <a:buNone/>
            </a:pPr>
            <a:r>
              <a:rPr lang="ja-JP" sz="1400">
                <a:solidFill>
                  <a:schemeClr val="dk1"/>
                </a:solidFill>
                <a:latin typeface="Arial"/>
                <a:ea typeface="Arial"/>
                <a:cs typeface="Arial"/>
                <a:sym typeface="Arial"/>
              </a:rPr>
              <a:t>　　　　　　　　Aプラン　(大人12,500円×2名) + (小人12,500円×70%×1名)　＝　33,750円</a:t>
            </a:r>
            <a:endParaRPr sz="1400">
              <a:solidFill>
                <a:schemeClr val="dk1"/>
              </a:solidFill>
              <a:latin typeface="Arial"/>
              <a:ea typeface="Arial"/>
              <a:cs typeface="Arial"/>
              <a:sym typeface="Arial"/>
            </a:endParaRPr>
          </a:p>
          <a:p>
            <a:pPr marL="0" marR="0" lvl="0" indent="0" algn="l" rtl="0">
              <a:spcBef>
                <a:spcPts val="0"/>
              </a:spcBef>
              <a:spcAft>
                <a:spcPts val="0"/>
              </a:spcAft>
              <a:buNone/>
            </a:pPr>
            <a:r>
              <a:rPr lang="ja-JP" sz="1400">
                <a:solidFill>
                  <a:schemeClr val="dk1"/>
                </a:solidFill>
                <a:latin typeface="Arial"/>
                <a:ea typeface="Arial"/>
                <a:cs typeface="Arial"/>
                <a:sym typeface="Arial"/>
              </a:rPr>
              <a:t>　　　　　　　　Bプラン　(大人14,500円×2名) + (小人14,500円×70%×1名)　＝　39,150円</a:t>
            </a:r>
            <a:endParaRPr sz="1400">
              <a:solidFill>
                <a:schemeClr val="dk1"/>
              </a:solidFill>
              <a:latin typeface="Arial"/>
              <a:ea typeface="Arial"/>
              <a:cs typeface="Arial"/>
              <a:sym typeface="Arial"/>
            </a:endParaRPr>
          </a:p>
          <a:p>
            <a:pPr marL="0" marR="0" lvl="0" indent="0" algn="l" rtl="0">
              <a:spcBef>
                <a:spcPts val="0"/>
              </a:spcBef>
              <a:spcAft>
                <a:spcPts val="0"/>
              </a:spcAft>
              <a:buNone/>
            </a:pPr>
            <a:r>
              <a:rPr lang="ja-JP"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ja-JP" sz="1800">
                <a:solidFill>
                  <a:schemeClr val="dk1"/>
                </a:solidFill>
                <a:latin typeface="Arial"/>
                <a:ea typeface="Arial"/>
                <a:cs typeface="Arial"/>
                <a:sym typeface="Arial"/>
              </a:rPr>
              <a:t>　　　</a:t>
            </a:r>
            <a:r>
              <a:rPr lang="ja-JP" sz="1800" b="1" u="sng">
                <a:solidFill>
                  <a:schemeClr val="dk1"/>
                </a:solidFill>
                <a:latin typeface="Arial"/>
                <a:ea typeface="Arial"/>
                <a:cs typeface="Arial"/>
                <a:sym typeface="Arial"/>
              </a:rPr>
              <a:t>(例3)大人2名でイベント当日に1泊（お部屋タイプ：ブルーベリーロッジBタイプ）した場合</a:t>
            </a:r>
            <a:endParaRPr sz="1800" b="1" u="sng">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a:p>
            <a:pPr marL="0" marR="0" lvl="0" indent="0" algn="l" rtl="0">
              <a:spcBef>
                <a:spcPts val="0"/>
              </a:spcBef>
              <a:spcAft>
                <a:spcPts val="0"/>
              </a:spcAft>
              <a:buNone/>
            </a:pPr>
            <a:r>
              <a:rPr lang="ja-JP" sz="1800">
                <a:solidFill>
                  <a:schemeClr val="dk1"/>
                </a:solidFill>
                <a:latin typeface="Arial"/>
                <a:ea typeface="Arial"/>
                <a:cs typeface="Arial"/>
                <a:sym typeface="Arial"/>
              </a:rPr>
              <a:t>　　　　　(Cプラン</a:t>
            </a:r>
            <a:r>
              <a:rPr lang="ja-JP" sz="1100">
                <a:solidFill>
                  <a:schemeClr val="dk1"/>
                </a:solidFill>
                <a:latin typeface="Arial"/>
                <a:ea typeface="Arial"/>
                <a:cs typeface="Arial"/>
                <a:sym typeface="Arial"/>
              </a:rPr>
              <a:t>(</a:t>
            </a:r>
            <a:r>
              <a:rPr lang="ja-JP" sz="1100">
                <a:solidFill>
                  <a:schemeClr val="dk1"/>
                </a:solidFill>
              </a:rPr>
              <a:t>夕食</a:t>
            </a:r>
            <a:r>
              <a:rPr lang="ja-JP" sz="1100">
                <a:solidFill>
                  <a:schemeClr val="dk1"/>
                </a:solidFill>
                <a:latin typeface="Arial"/>
                <a:ea typeface="Arial"/>
                <a:cs typeface="Arial"/>
                <a:sym typeface="Arial"/>
              </a:rPr>
              <a:t>昼食なし)</a:t>
            </a:r>
            <a:r>
              <a:rPr lang="ja-JP" sz="1800">
                <a:solidFill>
                  <a:schemeClr val="dk1"/>
                </a:solidFill>
                <a:latin typeface="Arial"/>
                <a:ea typeface="Arial"/>
                <a:cs typeface="Arial"/>
                <a:sym typeface="Arial"/>
              </a:rPr>
              <a:t>：</a:t>
            </a:r>
            <a:r>
              <a:rPr lang="ja-JP" sz="1800">
                <a:solidFill>
                  <a:schemeClr val="dk1"/>
                </a:solidFill>
              </a:rPr>
              <a:t>9000</a:t>
            </a:r>
            <a:r>
              <a:rPr lang="ja-JP" sz="1800">
                <a:solidFill>
                  <a:schemeClr val="dk1"/>
                </a:solidFill>
                <a:latin typeface="Arial"/>
                <a:ea typeface="Arial"/>
                <a:cs typeface="Arial"/>
                <a:sym typeface="Arial"/>
              </a:rPr>
              <a:t>円　+　2名様利用加算</a:t>
            </a:r>
            <a:r>
              <a:rPr lang="ja-JP" sz="1800">
                <a:solidFill>
                  <a:schemeClr val="dk1"/>
                </a:solidFill>
              </a:rPr>
              <a:t>1500</a:t>
            </a:r>
            <a:r>
              <a:rPr lang="ja-JP" sz="1800">
                <a:solidFill>
                  <a:schemeClr val="dk1"/>
                </a:solidFill>
                <a:latin typeface="Arial"/>
                <a:ea typeface="Arial"/>
                <a:cs typeface="Arial"/>
                <a:sym typeface="Arial"/>
              </a:rPr>
              <a:t>円)　×2名　＝　</a:t>
            </a:r>
            <a:r>
              <a:rPr lang="ja-JP" sz="1800" u="sng">
                <a:solidFill>
                  <a:schemeClr val="dk1"/>
                </a:solidFill>
              </a:rPr>
              <a:t>21</a:t>
            </a:r>
            <a:r>
              <a:rPr lang="ja-JP" sz="1800" u="sng">
                <a:solidFill>
                  <a:schemeClr val="dk1"/>
                </a:solidFill>
                <a:latin typeface="Arial"/>
                <a:ea typeface="Arial"/>
                <a:cs typeface="Arial"/>
                <a:sym typeface="Arial"/>
              </a:rPr>
              <a:t>,000円</a:t>
            </a:r>
            <a:endParaRPr sz="1800" u="sng">
              <a:solidFill>
                <a:schemeClr val="dk1"/>
              </a:solidFill>
              <a:latin typeface="Arial"/>
              <a:ea typeface="Arial"/>
              <a:cs typeface="Arial"/>
              <a:sym typeface="Arial"/>
            </a:endParaRPr>
          </a:p>
          <a:p>
            <a:pPr marL="0" marR="0" lvl="0" indent="0" algn="l" rtl="0">
              <a:spcBef>
                <a:spcPts val="0"/>
              </a:spcBef>
              <a:spcAft>
                <a:spcPts val="0"/>
              </a:spcAft>
              <a:buNone/>
            </a:pPr>
            <a:r>
              <a:rPr lang="ja-JP" sz="16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27"/>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502" name="Google Shape;502;p27"/>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503" name="Google Shape;503;p27"/>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504" name="Google Shape;50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21</a:t>
            </a:fld>
            <a:endParaRPr/>
          </a:p>
        </p:txBody>
      </p:sp>
      <p:sp>
        <p:nvSpPr>
          <p:cNvPr id="505" name="Google Shape;50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 202</a:t>
            </a:r>
            <a:r>
              <a:rPr lang="en-US" altLang="ja-JP" dirty="0"/>
              <a:t>4</a:t>
            </a:r>
            <a:r>
              <a:rPr lang="ja-JP" dirty="0"/>
              <a:t> ボードゲーム大祭実行委員会</a:t>
            </a:r>
            <a:endParaRPr dirty="0"/>
          </a:p>
        </p:txBody>
      </p:sp>
      <p:pic>
        <p:nvPicPr>
          <p:cNvPr id="506" name="Google Shape;506;p27"/>
          <p:cNvPicPr preferRelativeResize="0"/>
          <p:nvPr/>
        </p:nvPicPr>
        <p:blipFill rotWithShape="1">
          <a:blip r:embed="rId5">
            <a:alphaModFix/>
          </a:blip>
          <a:srcRect/>
          <a:stretch/>
        </p:blipFill>
        <p:spPr>
          <a:xfrm>
            <a:off x="1157681" y="622446"/>
            <a:ext cx="4480000" cy="2520000"/>
          </a:xfrm>
          <a:prstGeom prst="rect">
            <a:avLst/>
          </a:prstGeom>
          <a:noFill/>
          <a:ln>
            <a:noFill/>
          </a:ln>
        </p:spPr>
      </p:pic>
      <p:pic>
        <p:nvPicPr>
          <p:cNvPr id="507" name="Google Shape;507;p27"/>
          <p:cNvPicPr preferRelativeResize="0"/>
          <p:nvPr/>
        </p:nvPicPr>
        <p:blipFill rotWithShape="1">
          <a:blip r:embed="rId6">
            <a:alphaModFix/>
          </a:blip>
          <a:srcRect/>
          <a:stretch/>
        </p:blipFill>
        <p:spPr>
          <a:xfrm>
            <a:off x="6567152" y="3506485"/>
            <a:ext cx="4480000" cy="2520000"/>
          </a:xfrm>
          <a:prstGeom prst="rect">
            <a:avLst/>
          </a:prstGeom>
          <a:noFill/>
          <a:ln>
            <a:noFill/>
          </a:ln>
        </p:spPr>
      </p:pic>
      <p:pic>
        <p:nvPicPr>
          <p:cNvPr id="508" name="Google Shape;508;p27"/>
          <p:cNvPicPr preferRelativeResize="0"/>
          <p:nvPr/>
        </p:nvPicPr>
        <p:blipFill rotWithShape="1">
          <a:blip r:embed="rId7">
            <a:alphaModFix/>
          </a:blip>
          <a:srcRect/>
          <a:stretch/>
        </p:blipFill>
        <p:spPr>
          <a:xfrm>
            <a:off x="6567152" y="656621"/>
            <a:ext cx="4467167" cy="2520000"/>
          </a:xfrm>
          <a:prstGeom prst="rect">
            <a:avLst/>
          </a:prstGeom>
          <a:noFill/>
          <a:ln>
            <a:noFill/>
          </a:ln>
        </p:spPr>
      </p:pic>
      <p:pic>
        <p:nvPicPr>
          <p:cNvPr id="509" name="Google Shape;509;p27"/>
          <p:cNvPicPr preferRelativeResize="0"/>
          <p:nvPr/>
        </p:nvPicPr>
        <p:blipFill rotWithShape="1">
          <a:blip r:embed="rId8">
            <a:alphaModFix/>
          </a:blip>
          <a:srcRect/>
          <a:stretch/>
        </p:blipFill>
        <p:spPr>
          <a:xfrm>
            <a:off x="1162348" y="3506485"/>
            <a:ext cx="4475333" cy="2520000"/>
          </a:xfrm>
          <a:prstGeom prst="rect">
            <a:avLst/>
          </a:prstGeom>
          <a:noFill/>
          <a:ln>
            <a:noFill/>
          </a:ln>
        </p:spPr>
      </p:pic>
      <p:sp>
        <p:nvSpPr>
          <p:cNvPr id="510" name="Google Shape;510;p27"/>
          <p:cNvSpPr txBox="1"/>
          <p:nvPr/>
        </p:nvSpPr>
        <p:spPr>
          <a:xfrm>
            <a:off x="2317898" y="3121223"/>
            <a:ext cx="21595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ホテルブラッシュアップ</a:t>
            </a:r>
            <a:endParaRPr/>
          </a:p>
        </p:txBody>
      </p:sp>
      <p:sp>
        <p:nvSpPr>
          <p:cNvPr id="511" name="Google Shape;511;p27"/>
          <p:cNvSpPr txBox="1"/>
          <p:nvPr/>
        </p:nvSpPr>
        <p:spPr>
          <a:xfrm>
            <a:off x="7575885" y="3126186"/>
            <a:ext cx="246253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ブルーベリーロッジAタイプ</a:t>
            </a:r>
            <a:endParaRPr/>
          </a:p>
        </p:txBody>
      </p:sp>
      <p:sp>
        <p:nvSpPr>
          <p:cNvPr id="512" name="Google Shape;512;p27"/>
          <p:cNvSpPr txBox="1"/>
          <p:nvPr/>
        </p:nvSpPr>
        <p:spPr>
          <a:xfrm>
            <a:off x="2164811" y="6011273"/>
            <a:ext cx="246574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ブルーベリーロッジBタイプ</a:t>
            </a:r>
            <a:endParaRPr/>
          </a:p>
        </p:txBody>
      </p:sp>
      <p:sp>
        <p:nvSpPr>
          <p:cNvPr id="513" name="Google Shape;513;p27"/>
          <p:cNvSpPr txBox="1"/>
          <p:nvPr/>
        </p:nvSpPr>
        <p:spPr>
          <a:xfrm>
            <a:off x="7906905" y="6000340"/>
            <a:ext cx="180049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スローハウスヴィラ</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28"/>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519" name="Google Shape;519;p28"/>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520" name="Google Shape;520;p28"/>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521" name="Google Shape;52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22</a:t>
            </a:fld>
            <a:endParaRPr/>
          </a:p>
        </p:txBody>
      </p:sp>
      <p:sp>
        <p:nvSpPr>
          <p:cNvPr id="522" name="Google Shape;52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 202</a:t>
            </a:r>
            <a:r>
              <a:rPr lang="en-US" altLang="ja-JP" dirty="0"/>
              <a:t>4</a:t>
            </a:r>
            <a:r>
              <a:rPr lang="ja-JP" dirty="0"/>
              <a:t> ボードゲーム大祭実行委員会</a:t>
            </a:r>
            <a:endParaRPr dirty="0"/>
          </a:p>
        </p:txBody>
      </p:sp>
      <p:sp>
        <p:nvSpPr>
          <p:cNvPr id="523" name="Google Shape;523;p28"/>
          <p:cNvSpPr txBox="1"/>
          <p:nvPr/>
        </p:nvSpPr>
        <p:spPr>
          <a:xfrm>
            <a:off x="2634143" y="3119126"/>
            <a:ext cx="126188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朝食イメージ</a:t>
            </a:r>
            <a:endParaRPr/>
          </a:p>
        </p:txBody>
      </p:sp>
      <p:sp>
        <p:nvSpPr>
          <p:cNvPr id="524" name="Google Shape;524;p28"/>
          <p:cNvSpPr txBox="1"/>
          <p:nvPr/>
        </p:nvSpPr>
        <p:spPr>
          <a:xfrm>
            <a:off x="7744633" y="3064688"/>
            <a:ext cx="27719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昼食イメージ(GKB-fu焼肉弁当)</a:t>
            </a:r>
            <a:endParaRPr sz="1400" b="1">
              <a:solidFill>
                <a:schemeClr val="dk1"/>
              </a:solidFill>
              <a:latin typeface="Arial"/>
              <a:ea typeface="Arial"/>
              <a:cs typeface="Arial"/>
              <a:sym typeface="Arial"/>
            </a:endParaRPr>
          </a:p>
        </p:txBody>
      </p:sp>
      <p:sp>
        <p:nvSpPr>
          <p:cNvPr id="525" name="Google Shape;525;p28"/>
          <p:cNvSpPr txBox="1"/>
          <p:nvPr/>
        </p:nvSpPr>
        <p:spPr>
          <a:xfrm>
            <a:off x="1516408" y="6040533"/>
            <a:ext cx="3560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夕食イメージ(バイキングレストラン麦畑)</a:t>
            </a:r>
            <a:endParaRPr sz="1400" b="1">
              <a:solidFill>
                <a:schemeClr val="dk1"/>
              </a:solidFill>
              <a:latin typeface="Arial"/>
              <a:ea typeface="Arial"/>
              <a:cs typeface="Arial"/>
              <a:sym typeface="Arial"/>
            </a:endParaRPr>
          </a:p>
        </p:txBody>
      </p:sp>
      <p:sp>
        <p:nvSpPr>
          <p:cNvPr id="526" name="Google Shape;526;p28"/>
          <p:cNvSpPr txBox="1"/>
          <p:nvPr/>
        </p:nvSpPr>
        <p:spPr>
          <a:xfrm>
            <a:off x="7178608" y="6017697"/>
            <a:ext cx="350128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おつまみ夕食イメージ(レストランALPS)</a:t>
            </a:r>
            <a:endParaRPr sz="1400" b="1">
              <a:solidFill>
                <a:schemeClr val="dk1"/>
              </a:solidFill>
              <a:latin typeface="Arial"/>
              <a:ea typeface="Arial"/>
              <a:cs typeface="Arial"/>
              <a:sym typeface="Arial"/>
            </a:endParaRPr>
          </a:p>
        </p:txBody>
      </p:sp>
      <p:pic>
        <p:nvPicPr>
          <p:cNvPr id="527" name="Google Shape;527;p28"/>
          <p:cNvPicPr preferRelativeResize="0"/>
          <p:nvPr/>
        </p:nvPicPr>
        <p:blipFill rotWithShape="1">
          <a:blip r:embed="rId5">
            <a:alphaModFix/>
          </a:blip>
          <a:srcRect/>
          <a:stretch/>
        </p:blipFill>
        <p:spPr>
          <a:xfrm>
            <a:off x="1025085" y="579248"/>
            <a:ext cx="4480000" cy="2520000"/>
          </a:xfrm>
          <a:prstGeom prst="rect">
            <a:avLst/>
          </a:prstGeom>
          <a:noFill/>
          <a:ln>
            <a:noFill/>
          </a:ln>
        </p:spPr>
      </p:pic>
      <p:pic>
        <p:nvPicPr>
          <p:cNvPr id="528" name="Google Shape;528;p28"/>
          <p:cNvPicPr preferRelativeResize="0"/>
          <p:nvPr/>
        </p:nvPicPr>
        <p:blipFill rotWithShape="1">
          <a:blip r:embed="rId6">
            <a:alphaModFix/>
          </a:blip>
          <a:srcRect/>
          <a:stretch/>
        </p:blipFill>
        <p:spPr>
          <a:xfrm>
            <a:off x="1025085" y="3485375"/>
            <a:ext cx="4480000" cy="2520000"/>
          </a:xfrm>
          <a:prstGeom prst="rect">
            <a:avLst/>
          </a:prstGeom>
          <a:noFill/>
          <a:ln>
            <a:noFill/>
          </a:ln>
        </p:spPr>
      </p:pic>
      <p:pic>
        <p:nvPicPr>
          <p:cNvPr id="529" name="Google Shape;529;p28"/>
          <p:cNvPicPr preferRelativeResize="0"/>
          <p:nvPr/>
        </p:nvPicPr>
        <p:blipFill rotWithShape="1">
          <a:blip r:embed="rId7">
            <a:alphaModFix/>
          </a:blip>
          <a:srcRect/>
          <a:stretch/>
        </p:blipFill>
        <p:spPr>
          <a:xfrm>
            <a:off x="6691582" y="3493415"/>
            <a:ext cx="4475333" cy="2520000"/>
          </a:xfrm>
          <a:prstGeom prst="rect">
            <a:avLst/>
          </a:prstGeom>
          <a:noFill/>
          <a:ln>
            <a:noFill/>
          </a:ln>
        </p:spPr>
      </p:pic>
      <p:pic>
        <p:nvPicPr>
          <p:cNvPr id="530" name="Google Shape;530;p28"/>
          <p:cNvPicPr preferRelativeResize="0"/>
          <p:nvPr/>
        </p:nvPicPr>
        <p:blipFill rotWithShape="1">
          <a:blip r:embed="rId8">
            <a:alphaModFix/>
          </a:blip>
          <a:srcRect/>
          <a:stretch/>
        </p:blipFill>
        <p:spPr>
          <a:xfrm>
            <a:off x="7127101" y="527109"/>
            <a:ext cx="3552787" cy="252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29"/>
          <p:cNvSpPr txBox="1"/>
          <p:nvPr/>
        </p:nvSpPr>
        <p:spPr>
          <a:xfrm>
            <a:off x="201336" y="176169"/>
            <a:ext cx="32848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5</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出展者様向け宿泊プラン</a:t>
            </a:r>
            <a:endParaRPr sz="1800" b="1" u="sng" dirty="0">
              <a:solidFill>
                <a:schemeClr val="dk1"/>
              </a:solidFill>
              <a:latin typeface="Arial Black"/>
              <a:ea typeface="Arial Black"/>
              <a:cs typeface="Arial Black"/>
              <a:sym typeface="Arial Black"/>
            </a:endParaRPr>
          </a:p>
        </p:txBody>
      </p:sp>
      <p:pic>
        <p:nvPicPr>
          <p:cNvPr id="536" name="Google Shape;536;p29"/>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537" name="Google Shape;537;p29"/>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538" name="Google Shape;53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23</a:t>
            </a:fld>
            <a:endParaRPr/>
          </a:p>
        </p:txBody>
      </p:sp>
      <p:sp>
        <p:nvSpPr>
          <p:cNvPr id="539" name="Google Shape;53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 2024 ボードゲーム大祭実行委員会</a:t>
            </a:r>
            <a:endParaRPr/>
          </a:p>
        </p:txBody>
      </p:sp>
      <p:sp>
        <p:nvSpPr>
          <p:cNvPr id="540" name="Google Shape;540;p29"/>
          <p:cNvSpPr txBox="1"/>
          <p:nvPr/>
        </p:nvSpPr>
        <p:spPr>
          <a:xfrm>
            <a:off x="667451" y="545500"/>
            <a:ext cx="10027200" cy="6218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a:solidFill>
                  <a:schemeClr val="dk1"/>
                </a:solidFill>
                <a:latin typeface="Arial"/>
                <a:ea typeface="Arial"/>
                <a:cs typeface="Arial"/>
                <a:sym typeface="Arial"/>
              </a:rPr>
              <a:t>■宿泊プランに関するよくあるご質問</a:t>
            </a:r>
            <a:r>
              <a:rPr lang="ja-JP" sz="1600" b="1">
                <a:solidFill>
                  <a:schemeClr val="dk1"/>
                </a:solidFill>
              </a:rPr>
              <a:t>、注意事項</a:t>
            </a:r>
            <a:endParaRPr sz="1600" b="1">
              <a:solidFill>
                <a:schemeClr val="dk1"/>
              </a:solidFill>
            </a:endParaRPr>
          </a:p>
          <a:p>
            <a:pPr marL="0" marR="0" lvl="0" indent="0" algn="l" rtl="0">
              <a:spcBef>
                <a:spcPts val="0"/>
              </a:spcBef>
              <a:spcAft>
                <a:spcPts val="0"/>
              </a:spcAft>
              <a:buNone/>
            </a:pPr>
            <a:r>
              <a:rPr lang="ja-JP" sz="1600" b="1">
                <a:solidFill>
                  <a:srgbClr val="FF0000"/>
                </a:solidFill>
              </a:rPr>
              <a:t>　</a:t>
            </a:r>
            <a:r>
              <a:rPr lang="ja-JP" b="1">
                <a:solidFill>
                  <a:srgbClr val="FF0000"/>
                </a:solidFill>
              </a:rPr>
              <a:t>※宿泊施設には限りが御座います。予め用意している部屋数を越えた予約を頂いた際は</a:t>
            </a:r>
            <a:endParaRPr b="1">
              <a:solidFill>
                <a:srgbClr val="FF0000"/>
              </a:solidFill>
            </a:endParaRPr>
          </a:p>
          <a:p>
            <a:pPr marL="0" marR="0" lvl="0" indent="0" algn="l" rtl="0">
              <a:spcBef>
                <a:spcPts val="0"/>
              </a:spcBef>
              <a:spcAft>
                <a:spcPts val="0"/>
              </a:spcAft>
              <a:buNone/>
            </a:pPr>
            <a:r>
              <a:rPr lang="ja-JP" b="1">
                <a:solidFill>
                  <a:srgbClr val="FF0000"/>
                </a:solidFill>
              </a:rPr>
              <a:t>　    先着順でのご案内となります。その際は個別にご連絡させて頂きます。</a:t>
            </a:r>
            <a:endParaRPr b="1">
              <a:solidFill>
                <a:srgbClr val="FF0000"/>
              </a:solidFill>
            </a:endParaRPr>
          </a:p>
          <a:p>
            <a:pPr marL="0" marR="0" lvl="0" indent="0" algn="l" rtl="0">
              <a:spcBef>
                <a:spcPts val="0"/>
              </a:spcBef>
              <a:spcAft>
                <a:spcPts val="0"/>
              </a:spcAft>
              <a:buNone/>
            </a:pPr>
            <a:endParaRPr sz="1600" b="1">
              <a:solidFill>
                <a:schemeClr val="dk1"/>
              </a:solidFill>
              <a:latin typeface="Arial"/>
              <a:ea typeface="Arial"/>
              <a:cs typeface="Arial"/>
              <a:sym typeface="Arial"/>
            </a:endParaRPr>
          </a:p>
          <a:p>
            <a:pPr marL="0" marR="0" lvl="0" indent="0" algn="l" rtl="0">
              <a:spcBef>
                <a:spcPts val="0"/>
              </a:spcBef>
              <a:spcAft>
                <a:spcPts val="0"/>
              </a:spcAft>
              <a:buNone/>
            </a:pPr>
            <a:r>
              <a:rPr lang="ja-JP" sz="1400" b="1" u="sng">
                <a:solidFill>
                  <a:schemeClr val="dk1"/>
                </a:solidFill>
                <a:latin typeface="Arial"/>
                <a:ea typeface="Arial"/>
                <a:cs typeface="Arial"/>
                <a:sym typeface="Arial"/>
              </a:rPr>
              <a:t>Q1. 専用宿泊プランの利用又は、時之栖内に宿泊することが出展の絶対条件ですか？</a:t>
            </a:r>
            <a:endParaRPr sz="1400" b="1" u="sng">
              <a:solidFill>
                <a:schemeClr val="dk1"/>
              </a:solidFill>
              <a:latin typeface="Arial"/>
              <a:ea typeface="Arial"/>
              <a:cs typeface="Arial"/>
              <a:sym typeface="Arial"/>
            </a:endParaRPr>
          </a:p>
          <a:p>
            <a:pPr marL="0" marR="0" lvl="0" indent="0" algn="l" rtl="0">
              <a:spcBef>
                <a:spcPts val="0"/>
              </a:spcBef>
              <a:spcAft>
                <a:spcPts val="0"/>
              </a:spcAft>
              <a:buNone/>
            </a:pPr>
            <a:r>
              <a:rPr lang="ja-JP" sz="1400" b="1">
                <a:solidFill>
                  <a:srgbClr val="FF0000"/>
                </a:solidFill>
                <a:latin typeface="Arial"/>
                <a:ea typeface="Arial"/>
                <a:cs typeface="Arial"/>
                <a:sym typeface="Arial"/>
              </a:rPr>
              <a:t>A2. 宿泊が必須ではございません。出展料無料でご案内させて頂いておりますので、定員を超過する応募があった場合、</a:t>
            </a:r>
            <a:endParaRPr sz="1400" b="1">
              <a:solidFill>
                <a:srgbClr val="FF0000"/>
              </a:solidFill>
              <a:latin typeface="Arial"/>
              <a:ea typeface="Arial"/>
              <a:cs typeface="Arial"/>
              <a:sym typeface="Arial"/>
            </a:endParaRPr>
          </a:p>
          <a:p>
            <a:pPr marL="0" marR="0" lvl="0" indent="0" algn="l" rtl="0">
              <a:spcBef>
                <a:spcPts val="0"/>
              </a:spcBef>
              <a:spcAft>
                <a:spcPts val="0"/>
              </a:spcAft>
              <a:buNone/>
            </a:pPr>
            <a:r>
              <a:rPr lang="ja-JP" sz="1400" b="1">
                <a:solidFill>
                  <a:srgbClr val="FF0000"/>
                </a:solidFill>
                <a:latin typeface="Arial"/>
                <a:ea typeface="Arial"/>
                <a:cs typeface="Arial"/>
                <a:sym typeface="Arial"/>
              </a:rPr>
              <a:t>　　専用宿泊プランの利用又は時之栖施設内に宿泊意向のある団体・個人様の出展を優先させて頂きます。</a:t>
            </a:r>
            <a:endParaRPr sz="1400" b="1">
              <a:solidFill>
                <a:srgbClr val="FF0000"/>
              </a:solidFill>
              <a:latin typeface="Arial"/>
              <a:ea typeface="Arial"/>
              <a:cs typeface="Arial"/>
              <a:sym typeface="Arial"/>
            </a:endParaRPr>
          </a:p>
          <a:p>
            <a:pPr marL="0" marR="0" lvl="0" indent="0" algn="l" rtl="0">
              <a:spcBef>
                <a:spcPts val="0"/>
              </a:spcBef>
              <a:spcAft>
                <a:spcPts val="0"/>
              </a:spcAft>
              <a:buNone/>
            </a:pPr>
            <a:endParaRPr sz="1400" b="1">
              <a:solidFill>
                <a:schemeClr val="dk1"/>
              </a:solidFill>
              <a:latin typeface="Arial"/>
              <a:ea typeface="Arial"/>
              <a:cs typeface="Arial"/>
              <a:sym typeface="Arial"/>
            </a:endParaRPr>
          </a:p>
          <a:p>
            <a:pPr marL="0" marR="0" lvl="0" indent="0" algn="l" rtl="0">
              <a:spcBef>
                <a:spcPts val="0"/>
              </a:spcBef>
              <a:spcAft>
                <a:spcPts val="0"/>
              </a:spcAft>
              <a:buNone/>
            </a:pPr>
            <a:r>
              <a:rPr lang="ja-JP" sz="1400" b="1" u="sng">
                <a:solidFill>
                  <a:schemeClr val="dk1"/>
                </a:solidFill>
                <a:latin typeface="Arial"/>
                <a:ea typeface="Arial"/>
                <a:cs typeface="Arial"/>
                <a:sym typeface="Arial"/>
              </a:rPr>
              <a:t>Q2. 他の宿泊施設を予約することは可能ですか？</a:t>
            </a:r>
            <a:endParaRPr sz="1400" b="1" u="sng">
              <a:solidFill>
                <a:schemeClr val="dk1"/>
              </a:solidFill>
              <a:latin typeface="Arial"/>
              <a:ea typeface="Arial"/>
              <a:cs typeface="Arial"/>
              <a:sym typeface="Arial"/>
            </a:endParaRPr>
          </a:p>
          <a:p>
            <a:pPr marL="0" marR="0" lvl="0" indent="0" algn="l" rtl="0">
              <a:spcBef>
                <a:spcPts val="0"/>
              </a:spcBef>
              <a:spcAft>
                <a:spcPts val="0"/>
              </a:spcAft>
              <a:buNone/>
            </a:pPr>
            <a:r>
              <a:rPr lang="ja-JP" sz="1400" b="1">
                <a:solidFill>
                  <a:srgbClr val="FF0000"/>
                </a:solidFill>
                <a:latin typeface="Arial"/>
                <a:ea typeface="Arial"/>
                <a:cs typeface="Arial"/>
                <a:sym typeface="Arial"/>
              </a:rPr>
              <a:t>A2. 専用宿泊プランは提示施設のみです。他施設のご利用は、弊社ホームページよりご自身でのご予約が必要となります。</a:t>
            </a:r>
            <a:endParaRPr sz="1400" b="1">
              <a:solidFill>
                <a:srgbClr val="FF0000"/>
              </a:solidFill>
              <a:latin typeface="Arial"/>
              <a:ea typeface="Arial"/>
              <a:cs typeface="Arial"/>
              <a:sym typeface="Arial"/>
            </a:endParaRPr>
          </a:p>
          <a:p>
            <a:pPr marL="0" marR="0" lvl="0" indent="0" algn="l" rtl="0">
              <a:spcBef>
                <a:spcPts val="0"/>
              </a:spcBef>
              <a:spcAft>
                <a:spcPts val="0"/>
              </a:spcAft>
              <a:buNone/>
            </a:pPr>
            <a:endParaRPr sz="1400" b="1">
              <a:solidFill>
                <a:schemeClr val="dk1"/>
              </a:solidFill>
              <a:latin typeface="Arial"/>
              <a:ea typeface="Arial"/>
              <a:cs typeface="Arial"/>
              <a:sym typeface="Arial"/>
            </a:endParaRPr>
          </a:p>
          <a:p>
            <a:pPr marL="0" marR="0" lvl="0" indent="0" algn="l" rtl="0">
              <a:spcBef>
                <a:spcPts val="0"/>
              </a:spcBef>
              <a:spcAft>
                <a:spcPts val="0"/>
              </a:spcAft>
              <a:buNone/>
            </a:pPr>
            <a:r>
              <a:rPr lang="ja-JP" sz="1400" b="1" u="sng">
                <a:solidFill>
                  <a:schemeClr val="dk1"/>
                </a:solidFill>
                <a:latin typeface="Arial"/>
                <a:ea typeface="Arial"/>
                <a:cs typeface="Arial"/>
                <a:sym typeface="Arial"/>
              </a:rPr>
              <a:t>Q3. 食事なし(素泊まり等)とすることはできます？</a:t>
            </a:r>
            <a:endParaRPr sz="1400" b="1" u="sng">
              <a:solidFill>
                <a:schemeClr val="dk1"/>
              </a:solidFill>
              <a:latin typeface="Arial"/>
              <a:ea typeface="Arial"/>
              <a:cs typeface="Arial"/>
              <a:sym typeface="Arial"/>
            </a:endParaRPr>
          </a:p>
          <a:p>
            <a:pPr marL="0" marR="0" lvl="0" indent="0" algn="l" rtl="0">
              <a:spcBef>
                <a:spcPts val="0"/>
              </a:spcBef>
              <a:spcAft>
                <a:spcPts val="0"/>
              </a:spcAft>
              <a:buNone/>
            </a:pPr>
            <a:r>
              <a:rPr lang="ja-JP" sz="1400" b="1">
                <a:solidFill>
                  <a:srgbClr val="FF0000"/>
                </a:solidFill>
                <a:latin typeface="Arial"/>
                <a:ea typeface="Arial"/>
                <a:cs typeface="Arial"/>
                <a:sym typeface="Arial"/>
              </a:rPr>
              <a:t>A3. 専用宿泊プランはお食事を指定させて頂いております。他レストランでお食事をされる場合は、通常プランにて</a:t>
            </a:r>
            <a:endParaRPr sz="1400" b="1">
              <a:solidFill>
                <a:srgbClr val="FF0000"/>
              </a:solidFill>
              <a:latin typeface="Arial"/>
              <a:ea typeface="Arial"/>
              <a:cs typeface="Arial"/>
              <a:sym typeface="Arial"/>
            </a:endParaRPr>
          </a:p>
          <a:p>
            <a:pPr marL="0" marR="0" lvl="0" indent="0" algn="l" rtl="0">
              <a:spcBef>
                <a:spcPts val="0"/>
              </a:spcBef>
              <a:spcAft>
                <a:spcPts val="0"/>
              </a:spcAft>
              <a:buNone/>
            </a:pPr>
            <a:r>
              <a:rPr lang="ja-JP" sz="1400" b="1">
                <a:solidFill>
                  <a:srgbClr val="FF0000"/>
                </a:solidFill>
                <a:latin typeface="Arial"/>
                <a:ea typeface="Arial"/>
                <a:cs typeface="Arial"/>
                <a:sym typeface="Arial"/>
              </a:rPr>
              <a:t>　　ご予約をお願い致します※。また、各レストランの混雑が予想されますので、事前予約をお勧めいたします。</a:t>
            </a:r>
            <a:endParaRPr sz="1400" b="1">
              <a:solidFill>
                <a:srgbClr val="FF0000"/>
              </a:solidFill>
              <a:latin typeface="Arial"/>
              <a:ea typeface="Arial"/>
              <a:cs typeface="Arial"/>
              <a:sym typeface="Arial"/>
            </a:endParaRPr>
          </a:p>
          <a:p>
            <a:pPr marL="0" marR="0" lvl="0" indent="0" algn="l" rtl="0">
              <a:spcBef>
                <a:spcPts val="0"/>
              </a:spcBef>
              <a:spcAft>
                <a:spcPts val="0"/>
              </a:spcAft>
              <a:buNone/>
            </a:pPr>
            <a:r>
              <a:rPr lang="ja-JP" sz="1400" b="1">
                <a:solidFill>
                  <a:srgbClr val="FF0000"/>
                </a:solidFill>
                <a:latin typeface="Arial"/>
                <a:ea typeface="Arial"/>
                <a:cs typeface="Arial"/>
                <a:sym typeface="Arial"/>
              </a:rPr>
              <a:t>　　※通常プランをご利用いただいた場合、専用宿泊プランの特典は適用されませんのでご注意願います</a:t>
            </a:r>
            <a:endParaRPr sz="1400" b="1">
              <a:solidFill>
                <a:srgbClr val="FF0000"/>
              </a:solidFill>
              <a:latin typeface="Arial"/>
              <a:ea typeface="Arial"/>
              <a:cs typeface="Arial"/>
              <a:sym typeface="Arial"/>
            </a:endParaRPr>
          </a:p>
          <a:p>
            <a:pPr marL="0" marR="0" lvl="0" indent="0" algn="l" rtl="0">
              <a:spcBef>
                <a:spcPts val="0"/>
              </a:spcBef>
              <a:spcAft>
                <a:spcPts val="0"/>
              </a:spcAft>
              <a:buNone/>
            </a:pPr>
            <a:endParaRPr sz="1400" b="1">
              <a:solidFill>
                <a:srgbClr val="FF0000"/>
              </a:solidFill>
              <a:latin typeface="Arial"/>
              <a:ea typeface="Arial"/>
              <a:cs typeface="Arial"/>
              <a:sym typeface="Arial"/>
            </a:endParaRPr>
          </a:p>
          <a:p>
            <a:pPr marL="0" marR="0" lvl="0" indent="0" algn="l" rtl="0">
              <a:spcBef>
                <a:spcPts val="0"/>
              </a:spcBef>
              <a:spcAft>
                <a:spcPts val="0"/>
              </a:spcAft>
              <a:buNone/>
            </a:pPr>
            <a:r>
              <a:rPr lang="ja-JP" sz="1400" b="1" u="sng">
                <a:solidFill>
                  <a:schemeClr val="dk1"/>
                </a:solidFill>
                <a:latin typeface="Arial"/>
                <a:ea typeface="Arial"/>
                <a:cs typeface="Arial"/>
                <a:sym typeface="Arial"/>
              </a:rPr>
              <a:t>Ｑ4. 9/1(金)の到着が遅くなってしまうのですが、チェックイン・夕食の受け取りは何時まで可能ですか？</a:t>
            </a:r>
            <a:endParaRPr sz="1400" b="1" u="sng">
              <a:solidFill>
                <a:schemeClr val="dk1"/>
              </a:solidFill>
              <a:latin typeface="Arial"/>
              <a:ea typeface="Arial"/>
              <a:cs typeface="Arial"/>
              <a:sym typeface="Arial"/>
            </a:endParaRPr>
          </a:p>
          <a:p>
            <a:pPr marL="0" marR="0" lvl="0" indent="0" algn="l" rtl="0">
              <a:spcBef>
                <a:spcPts val="0"/>
              </a:spcBef>
              <a:spcAft>
                <a:spcPts val="0"/>
              </a:spcAft>
              <a:buNone/>
            </a:pPr>
            <a:r>
              <a:rPr lang="ja-JP" sz="1400" b="1">
                <a:solidFill>
                  <a:srgbClr val="FF0000"/>
                </a:solidFill>
                <a:latin typeface="Arial"/>
                <a:ea typeface="Arial"/>
                <a:cs typeface="Arial"/>
                <a:sym typeface="Arial"/>
              </a:rPr>
              <a:t>Ｑ4. 夕食の受け取りは23時までとなります。やむを得ず、23時以降のチェックインとなってしまう場合は</a:t>
            </a:r>
            <a:endParaRPr sz="1400" b="1">
              <a:solidFill>
                <a:srgbClr val="FF0000"/>
              </a:solidFill>
              <a:latin typeface="Arial"/>
              <a:ea typeface="Arial"/>
              <a:cs typeface="Arial"/>
              <a:sym typeface="Arial"/>
            </a:endParaRPr>
          </a:p>
          <a:p>
            <a:pPr marL="0" marR="0" lvl="0" indent="0" algn="l" rtl="0">
              <a:spcBef>
                <a:spcPts val="0"/>
              </a:spcBef>
              <a:spcAft>
                <a:spcPts val="0"/>
              </a:spcAft>
              <a:buNone/>
            </a:pPr>
            <a:r>
              <a:rPr lang="ja-JP" sz="1400" b="1">
                <a:solidFill>
                  <a:srgbClr val="FF0000"/>
                </a:solidFill>
                <a:latin typeface="Arial"/>
                <a:ea typeface="Arial"/>
                <a:cs typeface="Arial"/>
                <a:sym typeface="Arial"/>
              </a:rPr>
              <a:t>　　柔軟に対応致しますので、ボードゲーム大祭実行委員会までご連絡ください。</a:t>
            </a:r>
            <a:endParaRPr sz="1400" b="1">
              <a:solidFill>
                <a:srgbClr val="FF0000"/>
              </a:solidFill>
              <a:latin typeface="Arial"/>
              <a:ea typeface="Arial"/>
              <a:cs typeface="Arial"/>
              <a:sym typeface="Arial"/>
            </a:endParaRPr>
          </a:p>
          <a:p>
            <a:pPr marL="0" marR="0" lvl="0" indent="0" algn="l" rtl="0">
              <a:spcBef>
                <a:spcPts val="0"/>
              </a:spcBef>
              <a:spcAft>
                <a:spcPts val="0"/>
              </a:spcAft>
              <a:buNone/>
            </a:pPr>
            <a:endParaRPr sz="1400" b="1">
              <a:solidFill>
                <a:srgbClr val="FF0000"/>
              </a:solidFill>
              <a:latin typeface="Arial"/>
              <a:ea typeface="Arial"/>
              <a:cs typeface="Arial"/>
              <a:sym typeface="Arial"/>
            </a:endParaRPr>
          </a:p>
          <a:p>
            <a:pPr marL="0" marR="0" lvl="0" indent="0" algn="l" rtl="0">
              <a:spcBef>
                <a:spcPts val="0"/>
              </a:spcBef>
              <a:spcAft>
                <a:spcPts val="0"/>
              </a:spcAft>
              <a:buNone/>
            </a:pPr>
            <a:r>
              <a:rPr lang="ja-JP" sz="1400" b="1" u="sng">
                <a:solidFill>
                  <a:schemeClr val="dk1"/>
                </a:solidFill>
                <a:latin typeface="Arial"/>
                <a:ea typeface="Arial"/>
                <a:cs typeface="Arial"/>
                <a:sym typeface="Arial"/>
              </a:rPr>
              <a:t>Ｑ5. 9/</a:t>
            </a:r>
            <a:r>
              <a:rPr lang="ja-JP" b="1" u="sng">
                <a:solidFill>
                  <a:schemeClr val="dk1"/>
                </a:solidFill>
              </a:rPr>
              <a:t>8</a:t>
            </a:r>
            <a:r>
              <a:rPr lang="ja-JP" sz="1400" b="1" u="sng">
                <a:solidFill>
                  <a:schemeClr val="dk1"/>
                </a:solidFill>
                <a:latin typeface="Arial"/>
                <a:ea typeface="Arial"/>
                <a:cs typeface="Arial"/>
                <a:sym typeface="Arial"/>
              </a:rPr>
              <a:t>(日)のチェックアウト後、手荷物を預かってもらうことはできますか？</a:t>
            </a:r>
            <a:endParaRPr sz="1400" b="1" u="sng">
              <a:solidFill>
                <a:schemeClr val="dk1"/>
              </a:solidFill>
              <a:latin typeface="Arial"/>
              <a:ea typeface="Arial"/>
              <a:cs typeface="Arial"/>
              <a:sym typeface="Arial"/>
            </a:endParaRPr>
          </a:p>
          <a:p>
            <a:pPr marL="0" marR="0" lvl="0" indent="0" algn="l" rtl="0">
              <a:spcBef>
                <a:spcPts val="0"/>
              </a:spcBef>
              <a:spcAft>
                <a:spcPts val="0"/>
              </a:spcAft>
              <a:buNone/>
            </a:pPr>
            <a:r>
              <a:rPr lang="ja-JP" sz="1400" b="1">
                <a:solidFill>
                  <a:srgbClr val="FF0000"/>
                </a:solidFill>
                <a:latin typeface="Arial"/>
                <a:ea typeface="Arial"/>
                <a:cs typeface="Arial"/>
                <a:sym typeface="Arial"/>
              </a:rPr>
              <a:t>Ａ5. 手荷物のお預かりはお断りしております。園内のコインロッカーなどをご使用願います。</a:t>
            </a:r>
            <a:endParaRPr sz="1400" b="1">
              <a:solidFill>
                <a:srgbClr val="FF0000"/>
              </a:solidFill>
              <a:latin typeface="Arial"/>
              <a:ea typeface="Arial"/>
              <a:cs typeface="Arial"/>
              <a:sym typeface="Arial"/>
            </a:endParaRPr>
          </a:p>
          <a:p>
            <a:pPr marL="0" marR="0" lvl="0" indent="0" algn="l" rtl="0">
              <a:spcBef>
                <a:spcPts val="0"/>
              </a:spcBef>
              <a:spcAft>
                <a:spcPts val="0"/>
              </a:spcAft>
              <a:buNone/>
            </a:pPr>
            <a:endParaRPr sz="1400" b="1">
              <a:solidFill>
                <a:srgbClr val="FF0000"/>
              </a:solidFill>
              <a:latin typeface="Arial"/>
              <a:ea typeface="Arial"/>
              <a:cs typeface="Arial"/>
              <a:sym typeface="Arial"/>
            </a:endParaRPr>
          </a:p>
          <a:p>
            <a:pPr marL="0" marR="0" lvl="0" indent="0" algn="l" rtl="0">
              <a:spcBef>
                <a:spcPts val="0"/>
              </a:spcBef>
              <a:spcAft>
                <a:spcPts val="0"/>
              </a:spcAft>
              <a:buNone/>
            </a:pPr>
            <a:r>
              <a:rPr lang="ja-JP" sz="1400" b="1" u="sng">
                <a:solidFill>
                  <a:schemeClr val="dk1"/>
                </a:solidFill>
                <a:latin typeface="Arial"/>
                <a:ea typeface="Arial"/>
                <a:cs typeface="Arial"/>
                <a:sym typeface="Arial"/>
              </a:rPr>
              <a:t>Ｑ6. レイトチェックアウトは可能ですか？</a:t>
            </a:r>
            <a:endParaRPr sz="1400" b="1" u="sng">
              <a:solidFill>
                <a:schemeClr val="dk1"/>
              </a:solidFill>
              <a:latin typeface="Arial"/>
              <a:ea typeface="Arial"/>
              <a:cs typeface="Arial"/>
              <a:sym typeface="Arial"/>
            </a:endParaRPr>
          </a:p>
          <a:p>
            <a:pPr marL="0" marR="0" lvl="0" indent="0" algn="l" rtl="0">
              <a:spcBef>
                <a:spcPts val="0"/>
              </a:spcBef>
              <a:spcAft>
                <a:spcPts val="0"/>
              </a:spcAft>
              <a:buNone/>
            </a:pPr>
            <a:r>
              <a:rPr lang="ja-JP" sz="1400" b="1">
                <a:solidFill>
                  <a:srgbClr val="FF0000"/>
                </a:solidFill>
                <a:latin typeface="Arial"/>
                <a:ea typeface="Arial"/>
                <a:cs typeface="Arial"/>
                <a:sym typeface="Arial"/>
              </a:rPr>
              <a:t>Ａ6. ご予約状況により、追加料金を頂くことで可能な場合もございます。ご希望の方は個別にご連絡ください。</a:t>
            </a:r>
            <a:endParaRPr sz="1400" b="1">
              <a:solidFill>
                <a:srgbClr val="FF0000"/>
              </a:solidFill>
              <a:latin typeface="Arial"/>
              <a:ea typeface="Arial"/>
              <a:cs typeface="Arial"/>
              <a:sym typeface="Arial"/>
            </a:endParaRPr>
          </a:p>
          <a:p>
            <a:pPr marL="0" marR="0" lvl="0" indent="0" algn="l" rtl="0">
              <a:spcBef>
                <a:spcPts val="0"/>
              </a:spcBef>
              <a:spcAft>
                <a:spcPts val="0"/>
              </a:spcAft>
              <a:buNone/>
            </a:pPr>
            <a:endParaRPr sz="1400" b="1">
              <a:solidFill>
                <a:srgbClr val="FF0000"/>
              </a:solidFill>
              <a:latin typeface="Arial"/>
              <a:ea typeface="Arial"/>
              <a:cs typeface="Arial"/>
              <a:sym typeface="Arial"/>
            </a:endParaRPr>
          </a:p>
          <a:p>
            <a:pPr marL="0" marR="0" lvl="0" indent="0" algn="l" rtl="0">
              <a:spcBef>
                <a:spcPts val="0"/>
              </a:spcBef>
              <a:spcAft>
                <a:spcPts val="0"/>
              </a:spcAft>
              <a:buNone/>
            </a:pPr>
            <a:r>
              <a:rPr lang="ja-JP" sz="1400" b="1" u="sng">
                <a:solidFill>
                  <a:schemeClr val="dk1"/>
                </a:solidFill>
                <a:latin typeface="Arial"/>
                <a:ea typeface="Arial"/>
                <a:cs typeface="Arial"/>
                <a:sym typeface="Arial"/>
              </a:rPr>
              <a:t>Ｑ7. イベント終了後の9/</a:t>
            </a:r>
            <a:r>
              <a:rPr lang="ja-JP" b="1" u="sng">
                <a:solidFill>
                  <a:schemeClr val="dk1"/>
                </a:solidFill>
              </a:rPr>
              <a:t>8</a:t>
            </a:r>
            <a:r>
              <a:rPr lang="ja-JP" sz="1400" b="1" u="sng">
                <a:solidFill>
                  <a:schemeClr val="dk1"/>
                </a:solidFill>
                <a:latin typeface="Arial"/>
                <a:ea typeface="Arial"/>
                <a:cs typeface="Arial"/>
                <a:sym typeface="Arial"/>
              </a:rPr>
              <a:t>(日)に宿泊することは可能ですか？</a:t>
            </a:r>
            <a:endParaRPr sz="1400" b="1" u="sng">
              <a:solidFill>
                <a:schemeClr val="dk1"/>
              </a:solidFill>
              <a:latin typeface="Arial"/>
              <a:ea typeface="Arial"/>
              <a:cs typeface="Arial"/>
              <a:sym typeface="Arial"/>
            </a:endParaRPr>
          </a:p>
          <a:p>
            <a:pPr marL="0" marR="0" lvl="0" indent="0" algn="l" rtl="0">
              <a:spcBef>
                <a:spcPts val="0"/>
              </a:spcBef>
              <a:spcAft>
                <a:spcPts val="0"/>
              </a:spcAft>
              <a:buNone/>
            </a:pPr>
            <a:r>
              <a:rPr lang="ja-JP" sz="1400" b="1">
                <a:solidFill>
                  <a:srgbClr val="FF0000"/>
                </a:solidFill>
                <a:latin typeface="Arial"/>
                <a:ea typeface="Arial"/>
                <a:cs typeface="Arial"/>
                <a:sym typeface="Arial"/>
              </a:rPr>
              <a:t>Ａ7. 後泊プランのご用意はございません。ご希望の方は個別にご案内致しますのでご相談ください。</a:t>
            </a:r>
            <a:endParaRPr sz="1400">
              <a:solidFill>
                <a:srgbClr val="FF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0"/>
          <p:cNvSpPr txBox="1"/>
          <p:nvPr/>
        </p:nvSpPr>
        <p:spPr>
          <a:xfrm>
            <a:off x="201336" y="176169"/>
            <a:ext cx="316330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2.8　</a:t>
            </a:r>
            <a:r>
              <a:rPr lang="en-US" altLang="ja-JP" sz="1800" b="1" dirty="0">
                <a:solidFill>
                  <a:schemeClr val="dk1"/>
                </a:solidFill>
                <a:latin typeface="Arial"/>
                <a:ea typeface="Arial"/>
                <a:cs typeface="Arial"/>
                <a:sym typeface="Arial"/>
              </a:rPr>
              <a:t>2024</a:t>
            </a:r>
            <a:r>
              <a:rPr lang="ja-JP" altLang="en-US" sz="1800" b="1" dirty="0">
                <a:solidFill>
                  <a:schemeClr val="dk1"/>
                </a:solidFill>
                <a:latin typeface="Arial"/>
                <a:ea typeface="Arial"/>
                <a:cs typeface="Arial"/>
                <a:sym typeface="Arial"/>
              </a:rPr>
              <a:t>年度</a:t>
            </a:r>
            <a:r>
              <a:rPr lang="ja-JP" sz="1800" b="1" u="sng" dirty="0">
                <a:solidFill>
                  <a:schemeClr val="dk1"/>
                </a:solidFill>
                <a:latin typeface="Arial Black"/>
                <a:ea typeface="Arial Black"/>
                <a:cs typeface="Arial Black"/>
                <a:sym typeface="Arial Black"/>
              </a:rPr>
              <a:t>スケジュール</a:t>
            </a:r>
            <a:endParaRPr sz="1800" b="1" u="sng" dirty="0">
              <a:solidFill>
                <a:schemeClr val="dk1"/>
              </a:solidFill>
              <a:latin typeface="Arial Black"/>
              <a:ea typeface="Arial Black"/>
              <a:cs typeface="Arial Black"/>
              <a:sym typeface="Arial Black"/>
            </a:endParaRPr>
          </a:p>
        </p:txBody>
      </p:sp>
      <p:pic>
        <p:nvPicPr>
          <p:cNvPr id="546" name="Google Shape;546;p30"/>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547" name="Google Shape;547;p30"/>
          <p:cNvPicPr preferRelativeResize="0"/>
          <p:nvPr/>
        </p:nvPicPr>
        <p:blipFill rotWithShape="1">
          <a:blip r:embed="rId4">
            <a:alphaModFix/>
          </a:blip>
          <a:srcRect/>
          <a:stretch/>
        </p:blipFill>
        <p:spPr>
          <a:xfrm>
            <a:off x="11658578" y="82446"/>
            <a:ext cx="499866" cy="540000"/>
          </a:xfrm>
          <a:prstGeom prst="rect">
            <a:avLst/>
          </a:prstGeom>
          <a:noFill/>
          <a:ln>
            <a:noFill/>
          </a:ln>
        </p:spPr>
      </p:pic>
      <p:graphicFrame>
        <p:nvGraphicFramePr>
          <p:cNvPr id="548" name="Google Shape;548;p30"/>
          <p:cNvGraphicFramePr/>
          <p:nvPr>
            <p:extLst>
              <p:ext uri="{D42A27DB-BD31-4B8C-83A1-F6EECF244321}">
                <p14:modId xmlns:p14="http://schemas.microsoft.com/office/powerpoint/2010/main" val="292074079"/>
              </p:ext>
            </p:extLst>
          </p:nvPr>
        </p:nvGraphicFramePr>
        <p:xfrm>
          <a:off x="160424" y="653221"/>
          <a:ext cx="11871075" cy="5584100"/>
        </p:xfrm>
        <a:graphic>
          <a:graphicData uri="http://schemas.openxmlformats.org/drawingml/2006/table">
            <a:tbl>
              <a:tblPr firstRow="1" bandRow="1">
                <a:noFill/>
                <a:tableStyleId>{F9F0EDB2-FAA0-4DCF-A7A1-4B582E8768E1}</a:tableStyleId>
              </a:tblPr>
              <a:tblGrid>
                <a:gridCol w="1792075">
                  <a:extLst>
                    <a:ext uri="{9D8B030D-6E8A-4147-A177-3AD203B41FA5}">
                      <a16:colId xmlns:a16="http://schemas.microsoft.com/office/drawing/2014/main" val="20000"/>
                    </a:ext>
                  </a:extLst>
                </a:gridCol>
                <a:gridCol w="1259875">
                  <a:extLst>
                    <a:ext uri="{9D8B030D-6E8A-4147-A177-3AD203B41FA5}">
                      <a16:colId xmlns:a16="http://schemas.microsoft.com/office/drawing/2014/main" val="20001"/>
                    </a:ext>
                  </a:extLst>
                </a:gridCol>
                <a:gridCol w="1259875">
                  <a:extLst>
                    <a:ext uri="{9D8B030D-6E8A-4147-A177-3AD203B41FA5}">
                      <a16:colId xmlns:a16="http://schemas.microsoft.com/office/drawing/2014/main" val="20002"/>
                    </a:ext>
                  </a:extLst>
                </a:gridCol>
                <a:gridCol w="1259875">
                  <a:extLst>
                    <a:ext uri="{9D8B030D-6E8A-4147-A177-3AD203B41FA5}">
                      <a16:colId xmlns:a16="http://schemas.microsoft.com/office/drawing/2014/main" val="20003"/>
                    </a:ext>
                  </a:extLst>
                </a:gridCol>
                <a:gridCol w="1259875">
                  <a:extLst>
                    <a:ext uri="{9D8B030D-6E8A-4147-A177-3AD203B41FA5}">
                      <a16:colId xmlns:a16="http://schemas.microsoft.com/office/drawing/2014/main" val="20004"/>
                    </a:ext>
                  </a:extLst>
                </a:gridCol>
                <a:gridCol w="1259875">
                  <a:extLst>
                    <a:ext uri="{9D8B030D-6E8A-4147-A177-3AD203B41FA5}">
                      <a16:colId xmlns:a16="http://schemas.microsoft.com/office/drawing/2014/main" val="20005"/>
                    </a:ext>
                  </a:extLst>
                </a:gridCol>
                <a:gridCol w="1259875">
                  <a:extLst>
                    <a:ext uri="{9D8B030D-6E8A-4147-A177-3AD203B41FA5}">
                      <a16:colId xmlns:a16="http://schemas.microsoft.com/office/drawing/2014/main" val="20006"/>
                    </a:ext>
                  </a:extLst>
                </a:gridCol>
                <a:gridCol w="1259875">
                  <a:extLst>
                    <a:ext uri="{9D8B030D-6E8A-4147-A177-3AD203B41FA5}">
                      <a16:colId xmlns:a16="http://schemas.microsoft.com/office/drawing/2014/main" val="20007"/>
                    </a:ext>
                  </a:extLst>
                </a:gridCol>
                <a:gridCol w="1259875">
                  <a:extLst>
                    <a:ext uri="{9D8B030D-6E8A-4147-A177-3AD203B41FA5}">
                      <a16:colId xmlns:a16="http://schemas.microsoft.com/office/drawing/2014/main" val="20008"/>
                    </a:ext>
                  </a:extLst>
                </a:gridCol>
              </a:tblGrid>
              <a:tr h="400100">
                <a:tc>
                  <a:txBody>
                    <a:bodyPr/>
                    <a:lstStyle/>
                    <a:p>
                      <a:pPr marL="0" marR="0" lvl="0" indent="0" algn="l" rtl="0">
                        <a:spcBef>
                          <a:spcPts val="0"/>
                        </a:spcBef>
                        <a:spcAft>
                          <a:spcPts val="0"/>
                        </a:spcAft>
                        <a:buNone/>
                      </a:pPr>
                      <a:endParaRPr sz="1800"/>
                    </a:p>
                  </a:txBody>
                  <a:tcPr marL="85725" marR="85725" marT="42875" marB="42875" anchor="ctr"/>
                </a:tc>
                <a:tc>
                  <a:txBody>
                    <a:bodyPr/>
                    <a:lstStyle/>
                    <a:p>
                      <a:pPr marL="0" marR="0" lvl="0" indent="0" algn="ctr" rtl="0">
                        <a:spcBef>
                          <a:spcPts val="0"/>
                        </a:spcBef>
                        <a:spcAft>
                          <a:spcPts val="0"/>
                        </a:spcAft>
                        <a:buNone/>
                      </a:pPr>
                      <a:r>
                        <a:rPr lang="ja-JP" sz="1100"/>
                        <a:t>3月</a:t>
                      </a:r>
                      <a:endParaRPr/>
                    </a:p>
                  </a:txBody>
                  <a:tcPr marL="85725" marR="85725" marT="42875" marB="42875" anchor="ctr"/>
                </a:tc>
                <a:tc>
                  <a:txBody>
                    <a:bodyPr/>
                    <a:lstStyle/>
                    <a:p>
                      <a:pPr marL="0" marR="0" lvl="0" indent="0" algn="ctr" rtl="0">
                        <a:spcBef>
                          <a:spcPts val="0"/>
                        </a:spcBef>
                        <a:spcAft>
                          <a:spcPts val="0"/>
                        </a:spcAft>
                        <a:buNone/>
                      </a:pPr>
                      <a:r>
                        <a:rPr lang="ja-JP" sz="1100"/>
                        <a:t>4月</a:t>
                      </a:r>
                      <a:endParaRPr/>
                    </a:p>
                  </a:txBody>
                  <a:tcPr marL="85725" marR="85725" marT="42875" marB="42875" anchor="ctr"/>
                </a:tc>
                <a:tc>
                  <a:txBody>
                    <a:bodyPr/>
                    <a:lstStyle/>
                    <a:p>
                      <a:pPr marL="0" marR="0" lvl="0" indent="0" algn="ctr" rtl="0">
                        <a:spcBef>
                          <a:spcPts val="0"/>
                        </a:spcBef>
                        <a:spcAft>
                          <a:spcPts val="0"/>
                        </a:spcAft>
                        <a:buNone/>
                      </a:pPr>
                      <a:r>
                        <a:rPr lang="ja-JP" sz="1100"/>
                        <a:t>5月</a:t>
                      </a:r>
                      <a:endParaRPr/>
                    </a:p>
                  </a:txBody>
                  <a:tcPr marL="85725" marR="85725" marT="42875" marB="42875" anchor="ctr"/>
                </a:tc>
                <a:tc>
                  <a:txBody>
                    <a:bodyPr/>
                    <a:lstStyle/>
                    <a:p>
                      <a:pPr marL="0" marR="0" lvl="0" indent="0" algn="ctr" rtl="0">
                        <a:spcBef>
                          <a:spcPts val="0"/>
                        </a:spcBef>
                        <a:spcAft>
                          <a:spcPts val="0"/>
                        </a:spcAft>
                        <a:buNone/>
                      </a:pPr>
                      <a:r>
                        <a:rPr lang="ja-JP" sz="1100"/>
                        <a:t>6月</a:t>
                      </a:r>
                      <a:endParaRPr/>
                    </a:p>
                  </a:txBody>
                  <a:tcPr marL="85725" marR="85725" marT="42875" marB="42875" anchor="ctr"/>
                </a:tc>
                <a:tc>
                  <a:txBody>
                    <a:bodyPr/>
                    <a:lstStyle/>
                    <a:p>
                      <a:pPr marL="0" marR="0" lvl="0" indent="0" algn="ctr" rtl="0">
                        <a:spcBef>
                          <a:spcPts val="0"/>
                        </a:spcBef>
                        <a:spcAft>
                          <a:spcPts val="0"/>
                        </a:spcAft>
                        <a:buNone/>
                      </a:pPr>
                      <a:r>
                        <a:rPr lang="ja-JP" sz="1100"/>
                        <a:t>7月</a:t>
                      </a:r>
                      <a:endParaRPr/>
                    </a:p>
                  </a:txBody>
                  <a:tcPr marL="85725" marR="85725" marT="42875" marB="42875" anchor="ctr"/>
                </a:tc>
                <a:tc>
                  <a:txBody>
                    <a:bodyPr/>
                    <a:lstStyle/>
                    <a:p>
                      <a:pPr marL="0" marR="0" lvl="0" indent="0" algn="ctr" rtl="0">
                        <a:spcBef>
                          <a:spcPts val="0"/>
                        </a:spcBef>
                        <a:spcAft>
                          <a:spcPts val="0"/>
                        </a:spcAft>
                        <a:buNone/>
                      </a:pPr>
                      <a:r>
                        <a:rPr lang="ja-JP" sz="1100"/>
                        <a:t>8月</a:t>
                      </a:r>
                      <a:endParaRPr/>
                    </a:p>
                  </a:txBody>
                  <a:tcPr marL="85725" marR="85725" marT="42875" marB="42875" anchor="ctr"/>
                </a:tc>
                <a:tc>
                  <a:txBody>
                    <a:bodyPr/>
                    <a:lstStyle/>
                    <a:p>
                      <a:pPr marL="0" marR="0" lvl="0" indent="0" algn="ctr" rtl="0">
                        <a:spcBef>
                          <a:spcPts val="0"/>
                        </a:spcBef>
                        <a:spcAft>
                          <a:spcPts val="0"/>
                        </a:spcAft>
                        <a:buNone/>
                      </a:pPr>
                      <a:r>
                        <a:rPr lang="ja-JP" sz="1100"/>
                        <a:t>9月</a:t>
                      </a:r>
                      <a:endParaRPr/>
                    </a:p>
                  </a:txBody>
                  <a:tcPr marL="85725" marR="85725" marT="42875" marB="42875" anchor="ctr"/>
                </a:tc>
                <a:tc>
                  <a:txBody>
                    <a:bodyPr/>
                    <a:lstStyle/>
                    <a:p>
                      <a:pPr marL="0" marR="0" lvl="0" indent="0" algn="ctr" rtl="0">
                        <a:spcBef>
                          <a:spcPts val="0"/>
                        </a:spcBef>
                        <a:spcAft>
                          <a:spcPts val="0"/>
                        </a:spcAft>
                        <a:buNone/>
                      </a:pPr>
                      <a:r>
                        <a:rPr lang="ja-JP" sz="1100"/>
                        <a:t>10月以降</a:t>
                      </a:r>
                      <a:endParaRPr/>
                    </a:p>
                  </a:txBody>
                  <a:tcPr marL="85725" marR="85725" marT="42875" marB="42875" anchor="ctr"/>
                </a:tc>
                <a:extLst>
                  <a:ext uri="{0D108BD9-81ED-4DB2-BD59-A6C34878D82A}">
                    <a16:rowId xmlns:a16="http://schemas.microsoft.com/office/drawing/2014/main" val="10000"/>
                  </a:ext>
                </a:extLst>
              </a:tr>
              <a:tr h="648000">
                <a:tc>
                  <a:txBody>
                    <a:bodyPr/>
                    <a:lstStyle/>
                    <a:p>
                      <a:pPr marL="0" marR="0" lvl="0" indent="0" algn="l" rtl="0">
                        <a:spcBef>
                          <a:spcPts val="0"/>
                        </a:spcBef>
                        <a:spcAft>
                          <a:spcPts val="0"/>
                        </a:spcAft>
                        <a:buNone/>
                      </a:pPr>
                      <a:r>
                        <a:rPr lang="ja-JP" sz="1200"/>
                        <a:t>概要案内</a:t>
                      </a:r>
                      <a:endParaRPr sz="12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extLst>
                  <a:ext uri="{0D108BD9-81ED-4DB2-BD59-A6C34878D82A}">
                    <a16:rowId xmlns:a16="http://schemas.microsoft.com/office/drawing/2014/main" val="10001"/>
                  </a:ext>
                </a:extLst>
              </a:tr>
              <a:tr h="648000">
                <a:tc>
                  <a:txBody>
                    <a:bodyPr/>
                    <a:lstStyle/>
                    <a:p>
                      <a:pPr marL="0" marR="0" lvl="0" indent="0" algn="l" rtl="0">
                        <a:spcBef>
                          <a:spcPts val="0"/>
                        </a:spcBef>
                        <a:spcAft>
                          <a:spcPts val="0"/>
                        </a:spcAft>
                        <a:buNone/>
                      </a:pPr>
                      <a:r>
                        <a:rPr lang="ja-JP" sz="1200" dirty="0"/>
                        <a:t>出展者募集</a:t>
                      </a:r>
                      <a:endParaRPr sz="12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extLst>
                  <a:ext uri="{0D108BD9-81ED-4DB2-BD59-A6C34878D82A}">
                    <a16:rowId xmlns:a16="http://schemas.microsoft.com/office/drawing/2014/main" val="10002"/>
                  </a:ext>
                </a:extLst>
              </a:tr>
              <a:tr h="648000">
                <a:tc>
                  <a:txBody>
                    <a:bodyPr/>
                    <a:lstStyle/>
                    <a:p>
                      <a:pPr marL="0" marR="0" lvl="0" indent="0" algn="l" rtl="0">
                        <a:spcBef>
                          <a:spcPts val="0"/>
                        </a:spcBef>
                        <a:spcAft>
                          <a:spcPts val="0"/>
                        </a:spcAft>
                        <a:buNone/>
                      </a:pPr>
                      <a:r>
                        <a:rPr lang="ja-JP" sz="1200"/>
                        <a:t>出展者決定・通知</a:t>
                      </a:r>
                      <a:endParaRPr sz="12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extLst>
                  <a:ext uri="{0D108BD9-81ED-4DB2-BD59-A6C34878D82A}">
                    <a16:rowId xmlns:a16="http://schemas.microsoft.com/office/drawing/2014/main" val="10003"/>
                  </a:ext>
                </a:extLst>
              </a:tr>
              <a:tr h="648000">
                <a:tc>
                  <a:txBody>
                    <a:bodyPr/>
                    <a:lstStyle/>
                    <a:p>
                      <a:pPr marL="0" marR="0" lvl="0" indent="0" algn="l" rtl="0">
                        <a:spcBef>
                          <a:spcPts val="0"/>
                        </a:spcBef>
                        <a:spcAft>
                          <a:spcPts val="0"/>
                        </a:spcAft>
                        <a:buNone/>
                      </a:pPr>
                      <a:r>
                        <a:rPr lang="ja-JP" altLang="en-US" sz="1200" dirty="0"/>
                        <a:t>ブースカット提出</a:t>
                      </a:r>
                      <a:endParaRPr sz="12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extLst>
                  <a:ext uri="{0D108BD9-81ED-4DB2-BD59-A6C34878D82A}">
                    <a16:rowId xmlns:a16="http://schemas.microsoft.com/office/drawing/2014/main" val="10004"/>
                  </a:ext>
                </a:extLst>
              </a:tr>
              <a:tr h="648000">
                <a:tc>
                  <a:txBody>
                    <a:bodyPr/>
                    <a:lstStyle/>
                    <a:p>
                      <a:pPr marL="0" marR="0" lvl="0" indent="0" algn="l" rtl="0">
                        <a:spcBef>
                          <a:spcPts val="0"/>
                        </a:spcBef>
                        <a:spcAft>
                          <a:spcPts val="0"/>
                        </a:spcAft>
                        <a:buNone/>
                      </a:pPr>
                      <a:r>
                        <a:rPr lang="ja-JP" altLang="en-US" sz="1200" dirty="0"/>
                        <a:t>出展者専用</a:t>
                      </a:r>
                    </a:p>
                    <a:p>
                      <a:pPr marL="0" marR="0" lvl="0" indent="0" algn="l" rtl="0">
                        <a:spcBef>
                          <a:spcPts val="0"/>
                        </a:spcBef>
                        <a:spcAft>
                          <a:spcPts val="0"/>
                        </a:spcAft>
                        <a:buNone/>
                      </a:pPr>
                      <a:r>
                        <a:rPr lang="ja-JP" altLang="en-US" sz="1200" dirty="0"/>
                        <a:t>宿泊プラン申込み</a:t>
                      </a:r>
                    </a:p>
                    <a:p>
                      <a:pPr marL="0" marR="0" lvl="0" indent="0" algn="l" rtl="0">
                        <a:spcBef>
                          <a:spcPts val="0"/>
                        </a:spcBef>
                        <a:spcAft>
                          <a:spcPts val="0"/>
                        </a:spcAft>
                        <a:buNone/>
                      </a:pPr>
                      <a:endParaRPr sz="12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extLst>
                  <a:ext uri="{0D108BD9-81ED-4DB2-BD59-A6C34878D82A}">
                    <a16:rowId xmlns:a16="http://schemas.microsoft.com/office/drawing/2014/main" val="10005"/>
                  </a:ext>
                </a:extLst>
              </a:tr>
              <a:tr h="648000">
                <a:tc>
                  <a:txBody>
                    <a:bodyPr/>
                    <a:lstStyle/>
                    <a:p>
                      <a:pPr marL="0" marR="0" lvl="0" indent="0" algn="l" rtl="0">
                        <a:spcBef>
                          <a:spcPts val="0"/>
                        </a:spcBef>
                        <a:spcAft>
                          <a:spcPts val="0"/>
                        </a:spcAft>
                        <a:buNone/>
                      </a:pPr>
                      <a:r>
                        <a:rPr lang="ja-JP" altLang="en-US" sz="1200" dirty="0"/>
                        <a:t>一般告知</a:t>
                      </a:r>
                    </a:p>
                    <a:p>
                      <a:pPr marL="0" marR="0" lvl="0" indent="0" algn="l" rtl="0">
                        <a:spcBef>
                          <a:spcPts val="0"/>
                        </a:spcBef>
                        <a:spcAft>
                          <a:spcPts val="0"/>
                        </a:spcAft>
                        <a:buNone/>
                      </a:pPr>
                      <a:r>
                        <a:rPr lang="ja-JP" altLang="en-US" sz="1200" dirty="0"/>
                        <a:t>宿泊プラン販売</a:t>
                      </a:r>
                    </a:p>
                    <a:p>
                      <a:pPr marL="0" marR="0" lvl="0" indent="0" algn="l" rtl="0">
                        <a:spcBef>
                          <a:spcPts val="0"/>
                        </a:spcBef>
                        <a:spcAft>
                          <a:spcPts val="0"/>
                        </a:spcAft>
                        <a:buNone/>
                      </a:pPr>
                      <a:endParaRPr sz="12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extLst>
                  <a:ext uri="{0D108BD9-81ED-4DB2-BD59-A6C34878D82A}">
                    <a16:rowId xmlns:a16="http://schemas.microsoft.com/office/drawing/2014/main" val="10006"/>
                  </a:ext>
                </a:extLst>
              </a:tr>
              <a:tr h="648000">
                <a:tc>
                  <a:txBody>
                    <a:bodyPr/>
                    <a:lstStyle/>
                    <a:p>
                      <a:pPr marL="0" marR="0" lvl="0" indent="0" algn="l" rtl="0">
                        <a:spcBef>
                          <a:spcPts val="0"/>
                        </a:spcBef>
                        <a:spcAft>
                          <a:spcPts val="0"/>
                        </a:spcAft>
                        <a:buNone/>
                      </a:pPr>
                      <a:r>
                        <a:rPr lang="ja-JP" altLang="en-US" sz="1200" dirty="0"/>
                        <a:t>イベント当日</a:t>
                      </a:r>
                      <a:endParaRPr sz="12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extLst>
                  <a:ext uri="{0D108BD9-81ED-4DB2-BD59-A6C34878D82A}">
                    <a16:rowId xmlns:a16="http://schemas.microsoft.com/office/drawing/2014/main" val="10007"/>
                  </a:ext>
                </a:extLst>
              </a:tr>
              <a:tr h="648000">
                <a:tc>
                  <a:txBody>
                    <a:bodyPr/>
                    <a:lstStyle/>
                    <a:p>
                      <a:pPr marL="0" marR="0" lvl="0" indent="0" algn="l" rtl="0">
                        <a:lnSpc>
                          <a:spcPct val="100000"/>
                        </a:lnSpc>
                        <a:spcBef>
                          <a:spcPts val="0"/>
                        </a:spcBef>
                        <a:spcAft>
                          <a:spcPts val="0"/>
                        </a:spcAft>
                        <a:buClr>
                          <a:schemeClr val="dk1"/>
                        </a:buClr>
                        <a:buSzPts val="1200"/>
                        <a:buFont typeface="Arial"/>
                        <a:buNone/>
                      </a:pPr>
                      <a:r>
                        <a:rPr lang="ja-JP" sz="1200" dirty="0"/>
                        <a:t>大賞発表</a:t>
                      </a:r>
                      <a:endParaRPr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a:p>
                  </a:txBody>
                  <a:tcPr marL="85725" marR="85725" marT="42875" marB="42875" anchor="ctr"/>
                </a:tc>
                <a:tc>
                  <a:txBody>
                    <a:bodyPr/>
                    <a:lstStyle/>
                    <a:p>
                      <a:pPr marL="0" marR="0" lvl="0" indent="0" algn="ctr" rtl="0">
                        <a:spcBef>
                          <a:spcPts val="0"/>
                        </a:spcBef>
                        <a:spcAft>
                          <a:spcPts val="0"/>
                        </a:spcAft>
                        <a:buNone/>
                      </a:pPr>
                      <a:endParaRPr sz="1100" dirty="0"/>
                    </a:p>
                  </a:txBody>
                  <a:tcPr marL="85725" marR="85725" marT="42875" marB="42875" anchor="ctr"/>
                </a:tc>
                <a:extLst>
                  <a:ext uri="{0D108BD9-81ED-4DB2-BD59-A6C34878D82A}">
                    <a16:rowId xmlns:a16="http://schemas.microsoft.com/office/drawing/2014/main" val="10008"/>
                  </a:ext>
                </a:extLst>
              </a:tr>
            </a:tbl>
          </a:graphicData>
        </a:graphic>
      </p:graphicFrame>
      <p:sp>
        <p:nvSpPr>
          <p:cNvPr id="549" name="Google Shape;549;p30"/>
          <p:cNvSpPr/>
          <p:nvPr/>
        </p:nvSpPr>
        <p:spPr>
          <a:xfrm>
            <a:off x="1970003" y="1130390"/>
            <a:ext cx="796954"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a:solidFill>
                  <a:schemeClr val="lt1"/>
                </a:solidFill>
                <a:latin typeface="Arial"/>
                <a:ea typeface="Arial"/>
                <a:cs typeface="Arial"/>
                <a:sym typeface="Arial"/>
              </a:rPr>
              <a:t>3月中旬</a:t>
            </a:r>
            <a:endParaRPr sz="900" b="1">
              <a:solidFill>
                <a:schemeClr val="lt1"/>
              </a:solidFill>
              <a:latin typeface="Arial"/>
              <a:ea typeface="Arial"/>
              <a:cs typeface="Arial"/>
              <a:sym typeface="Arial"/>
            </a:endParaRPr>
          </a:p>
        </p:txBody>
      </p:sp>
      <p:sp>
        <p:nvSpPr>
          <p:cNvPr id="550" name="Google Shape;550;p30"/>
          <p:cNvSpPr/>
          <p:nvPr/>
        </p:nvSpPr>
        <p:spPr>
          <a:xfrm>
            <a:off x="2766957" y="1802058"/>
            <a:ext cx="1708769"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a:solidFill>
                  <a:schemeClr val="lt1"/>
                </a:solidFill>
                <a:latin typeface="Arial"/>
                <a:ea typeface="Arial"/>
                <a:cs typeface="Arial"/>
                <a:sym typeface="Arial"/>
              </a:rPr>
              <a:t>3月20日～4月30日</a:t>
            </a:r>
            <a:endParaRPr/>
          </a:p>
        </p:txBody>
      </p:sp>
      <p:sp>
        <p:nvSpPr>
          <p:cNvPr id="551" name="Google Shape;551;p30"/>
          <p:cNvSpPr/>
          <p:nvPr/>
        </p:nvSpPr>
        <p:spPr>
          <a:xfrm>
            <a:off x="4475726" y="2473726"/>
            <a:ext cx="923588"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a:solidFill>
                  <a:schemeClr val="lt1"/>
                </a:solidFill>
                <a:latin typeface="Arial"/>
                <a:ea typeface="Arial"/>
                <a:cs typeface="Arial"/>
                <a:sym typeface="Arial"/>
              </a:rPr>
              <a:t>5月10日頃</a:t>
            </a:r>
            <a:endParaRPr sz="900" b="1">
              <a:solidFill>
                <a:schemeClr val="lt1"/>
              </a:solidFill>
              <a:latin typeface="Arial"/>
              <a:ea typeface="Arial"/>
              <a:cs typeface="Arial"/>
              <a:sym typeface="Arial"/>
            </a:endParaRPr>
          </a:p>
        </p:txBody>
      </p:sp>
      <p:sp>
        <p:nvSpPr>
          <p:cNvPr id="552" name="Google Shape;552;p30"/>
          <p:cNvSpPr/>
          <p:nvPr/>
        </p:nvSpPr>
        <p:spPr>
          <a:xfrm>
            <a:off x="6982462" y="4501723"/>
            <a:ext cx="2605167"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a:solidFill>
                  <a:schemeClr val="lt1"/>
                </a:solidFill>
                <a:latin typeface="Arial"/>
                <a:ea typeface="Arial"/>
                <a:cs typeface="Arial"/>
                <a:sym typeface="Arial"/>
              </a:rPr>
              <a:t>7月~、告知活動</a:t>
            </a:r>
            <a:endParaRPr/>
          </a:p>
        </p:txBody>
      </p:sp>
      <p:sp>
        <p:nvSpPr>
          <p:cNvPr id="553" name="Google Shape;553;p30"/>
          <p:cNvSpPr/>
          <p:nvPr/>
        </p:nvSpPr>
        <p:spPr>
          <a:xfrm>
            <a:off x="6982462" y="3155124"/>
            <a:ext cx="796954"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a:solidFill>
                  <a:schemeClr val="lt1"/>
                </a:solidFill>
                <a:latin typeface="Arial"/>
                <a:ea typeface="Arial"/>
                <a:cs typeface="Arial"/>
                <a:sym typeface="Arial"/>
              </a:rPr>
              <a:t>7月上旬</a:t>
            </a:r>
            <a:endParaRPr/>
          </a:p>
        </p:txBody>
      </p:sp>
      <p:sp>
        <p:nvSpPr>
          <p:cNvPr id="554" name="Google Shape;554;p30"/>
          <p:cNvSpPr/>
          <p:nvPr/>
        </p:nvSpPr>
        <p:spPr>
          <a:xfrm>
            <a:off x="9816085" y="1130751"/>
            <a:ext cx="731763" cy="3962740"/>
          </a:xfrm>
          <a:prstGeom prst="ellipse">
            <a:avLst/>
          </a:prstGeom>
          <a:solidFill>
            <a:srgbClr val="C4E0B2"/>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a:solidFill>
                  <a:srgbClr val="FF0000"/>
                </a:solidFill>
                <a:latin typeface="Arial"/>
                <a:ea typeface="Arial"/>
                <a:cs typeface="Arial"/>
                <a:sym typeface="Arial"/>
              </a:rPr>
              <a:t>ボⅠドゲⅠム大祭</a:t>
            </a:r>
            <a:endParaRPr sz="1800" b="1">
              <a:solidFill>
                <a:srgbClr val="FF0000"/>
              </a:solidFill>
              <a:latin typeface="Arial"/>
              <a:ea typeface="Arial"/>
              <a:cs typeface="Arial"/>
              <a:sym typeface="Arial"/>
            </a:endParaRPr>
          </a:p>
        </p:txBody>
      </p:sp>
      <p:sp>
        <p:nvSpPr>
          <p:cNvPr id="555" name="Google Shape;555;p30"/>
          <p:cNvSpPr/>
          <p:nvPr/>
        </p:nvSpPr>
        <p:spPr>
          <a:xfrm>
            <a:off x="9844536" y="5153005"/>
            <a:ext cx="796954" cy="365126"/>
          </a:xfrm>
          <a:prstGeom prs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ltLang="ja-JP" sz="1050" b="1" dirty="0">
                <a:solidFill>
                  <a:schemeClr val="lt1"/>
                </a:solidFill>
              </a:rPr>
              <a:t>9/7.9/8</a:t>
            </a:r>
            <a:endParaRPr dirty="0"/>
          </a:p>
        </p:txBody>
      </p:sp>
      <p:sp>
        <p:nvSpPr>
          <p:cNvPr id="556" name="Google Shape;55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24</a:t>
            </a:fld>
            <a:endParaRPr/>
          </a:p>
        </p:txBody>
      </p:sp>
      <p:sp>
        <p:nvSpPr>
          <p:cNvPr id="557" name="Google Shape;55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 202</a:t>
            </a:r>
            <a:r>
              <a:rPr lang="en-US" altLang="ja-JP" dirty="0"/>
              <a:t>4</a:t>
            </a:r>
            <a:r>
              <a:rPr lang="ja-JP" dirty="0"/>
              <a:t> ボードゲーム大祭実行委員会</a:t>
            </a:r>
            <a:endParaRPr dirty="0"/>
          </a:p>
        </p:txBody>
      </p:sp>
      <p:sp>
        <p:nvSpPr>
          <p:cNvPr id="559" name="Google Shape;559;p30"/>
          <p:cNvSpPr/>
          <p:nvPr/>
        </p:nvSpPr>
        <p:spPr>
          <a:xfrm>
            <a:off x="5738950" y="3797673"/>
            <a:ext cx="1243512" cy="388998"/>
          </a:xfrm>
          <a:prstGeom prst="lef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900" b="1" dirty="0">
                <a:solidFill>
                  <a:schemeClr val="lt1"/>
                </a:solidFill>
                <a:latin typeface="Arial"/>
                <a:ea typeface="Arial"/>
                <a:cs typeface="Arial"/>
                <a:sym typeface="Arial"/>
              </a:rPr>
              <a:t>6月上旬～6月末</a:t>
            </a:r>
            <a:endParaRPr dirty="0"/>
          </a:p>
        </p:txBody>
      </p:sp>
      <p:sp>
        <p:nvSpPr>
          <p:cNvPr id="3" name="Google Shape;555;p30">
            <a:extLst>
              <a:ext uri="{FF2B5EF4-FFF2-40B4-BE49-F238E27FC236}">
                <a16:creationId xmlns:a16="http://schemas.microsoft.com/office/drawing/2014/main" id="{15C68AE8-5F7F-DAE7-D84C-6FD2C6A93CEA}"/>
              </a:ext>
            </a:extLst>
          </p:cNvPr>
          <p:cNvSpPr/>
          <p:nvPr/>
        </p:nvSpPr>
        <p:spPr>
          <a:xfrm>
            <a:off x="9844536" y="5765137"/>
            <a:ext cx="796954" cy="365126"/>
          </a:xfrm>
          <a:prstGeom prst="rightArrow">
            <a:avLst>
              <a:gd name="adj1" fmla="val 50000"/>
              <a:gd name="adj2" fmla="val 50000"/>
            </a:avLst>
          </a:prstGeom>
          <a:solidFill>
            <a:srgbClr val="548135"/>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ltLang="ja-JP" sz="1050" b="1" dirty="0">
                <a:solidFill>
                  <a:schemeClr val="lt1"/>
                </a:solidFill>
              </a:rPr>
              <a:t>9/8</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9"/>
          <p:cNvSpPr txBox="1"/>
          <p:nvPr/>
        </p:nvSpPr>
        <p:spPr>
          <a:xfrm>
            <a:off x="201336" y="176169"/>
            <a:ext cx="1669047" cy="348813"/>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a:solidFill>
                  <a:schemeClr val="dk1"/>
                </a:solidFill>
                <a:latin typeface="Arial"/>
                <a:ea typeface="Arial"/>
                <a:cs typeface="Arial"/>
                <a:sym typeface="Arial"/>
              </a:rPr>
              <a:t>1.5　</a:t>
            </a:r>
            <a:r>
              <a:rPr lang="ja-JP" sz="1800" b="1" u="sng">
                <a:solidFill>
                  <a:schemeClr val="dk1"/>
                </a:solidFill>
                <a:latin typeface="Arial Black"/>
                <a:ea typeface="Arial Black"/>
                <a:cs typeface="Arial Black"/>
                <a:sym typeface="Arial Black"/>
              </a:rPr>
              <a:t>会場案内</a:t>
            </a:r>
            <a:endParaRPr sz="1800" b="1" u="sng">
              <a:solidFill>
                <a:schemeClr val="dk1"/>
              </a:solidFill>
              <a:latin typeface="Arial Black"/>
              <a:ea typeface="Arial Black"/>
              <a:cs typeface="Arial Black"/>
              <a:sym typeface="Arial Black"/>
            </a:endParaRPr>
          </a:p>
        </p:txBody>
      </p:sp>
      <p:pic>
        <p:nvPicPr>
          <p:cNvPr id="565" name="Google Shape;565;p9"/>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566" name="Google Shape;566;p9"/>
          <p:cNvPicPr preferRelativeResize="0"/>
          <p:nvPr/>
        </p:nvPicPr>
        <p:blipFill rotWithShape="1">
          <a:blip r:embed="rId4">
            <a:alphaModFix/>
          </a:blip>
          <a:srcRect/>
          <a:stretch/>
        </p:blipFill>
        <p:spPr>
          <a:xfrm>
            <a:off x="11658578" y="82446"/>
            <a:ext cx="499866" cy="540000"/>
          </a:xfrm>
          <a:prstGeom prst="rect">
            <a:avLst/>
          </a:prstGeom>
          <a:noFill/>
          <a:ln>
            <a:noFill/>
          </a:ln>
        </p:spPr>
      </p:pic>
      <p:pic>
        <p:nvPicPr>
          <p:cNvPr id="567" name="Google Shape;567;p9"/>
          <p:cNvPicPr preferRelativeResize="0"/>
          <p:nvPr/>
        </p:nvPicPr>
        <p:blipFill rotWithShape="1">
          <a:blip r:embed="rId5">
            <a:alphaModFix/>
          </a:blip>
          <a:srcRect/>
          <a:stretch/>
        </p:blipFill>
        <p:spPr>
          <a:xfrm>
            <a:off x="6835789" y="1398574"/>
            <a:ext cx="2550009" cy="1800000"/>
          </a:xfrm>
          <a:prstGeom prst="rect">
            <a:avLst/>
          </a:prstGeom>
          <a:noFill/>
          <a:ln>
            <a:noFill/>
          </a:ln>
        </p:spPr>
      </p:pic>
      <p:pic>
        <p:nvPicPr>
          <p:cNvPr id="568" name="Google Shape;568;p9" descr="時之栖園内マップ"/>
          <p:cNvPicPr preferRelativeResize="0"/>
          <p:nvPr/>
        </p:nvPicPr>
        <p:blipFill rotWithShape="1">
          <a:blip r:embed="rId6">
            <a:alphaModFix/>
          </a:blip>
          <a:srcRect/>
          <a:stretch/>
        </p:blipFill>
        <p:spPr>
          <a:xfrm>
            <a:off x="96641" y="927000"/>
            <a:ext cx="6657991" cy="5004000"/>
          </a:xfrm>
          <a:prstGeom prst="rect">
            <a:avLst/>
          </a:prstGeom>
          <a:noFill/>
          <a:ln>
            <a:noFill/>
          </a:ln>
        </p:spPr>
      </p:pic>
      <p:sp>
        <p:nvSpPr>
          <p:cNvPr id="569" name="Google Shape;569;p9"/>
          <p:cNvSpPr/>
          <p:nvPr/>
        </p:nvSpPr>
        <p:spPr>
          <a:xfrm>
            <a:off x="168235" y="1873224"/>
            <a:ext cx="2664000" cy="288000"/>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100" b="1">
                <a:solidFill>
                  <a:srgbClr val="FF0000"/>
                </a:solidFill>
                <a:latin typeface="Arial"/>
                <a:ea typeface="Arial"/>
                <a:cs typeface="Arial"/>
                <a:sym typeface="Arial"/>
              </a:rPr>
              <a:t>ボードゲーム大祭 会場</a:t>
            </a:r>
            <a:endParaRPr/>
          </a:p>
        </p:txBody>
      </p:sp>
      <p:sp>
        <p:nvSpPr>
          <p:cNvPr id="570" name="Google Shape;570;p9"/>
          <p:cNvSpPr/>
          <p:nvPr/>
        </p:nvSpPr>
        <p:spPr>
          <a:xfrm flipH="1">
            <a:off x="997558" y="2233198"/>
            <a:ext cx="45719" cy="1748500"/>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71" name="Google Shape;571;p9" descr="宴会場 口の字形式"/>
          <p:cNvPicPr preferRelativeResize="0"/>
          <p:nvPr/>
        </p:nvPicPr>
        <p:blipFill rotWithShape="1">
          <a:blip r:embed="rId7">
            <a:alphaModFix/>
          </a:blip>
          <a:srcRect/>
          <a:stretch/>
        </p:blipFill>
        <p:spPr>
          <a:xfrm>
            <a:off x="9490543" y="4019102"/>
            <a:ext cx="2550000" cy="1800000"/>
          </a:xfrm>
          <a:prstGeom prst="rect">
            <a:avLst/>
          </a:prstGeom>
          <a:noFill/>
          <a:ln>
            <a:noFill/>
          </a:ln>
        </p:spPr>
      </p:pic>
      <p:pic>
        <p:nvPicPr>
          <p:cNvPr id="572" name="Google Shape;572;p9" descr="さくら 口の字形式"/>
          <p:cNvPicPr preferRelativeResize="0"/>
          <p:nvPr/>
        </p:nvPicPr>
        <p:blipFill rotWithShape="1">
          <a:blip r:embed="rId8">
            <a:alphaModFix/>
          </a:blip>
          <a:srcRect/>
          <a:stretch/>
        </p:blipFill>
        <p:spPr>
          <a:xfrm>
            <a:off x="6835789" y="4020696"/>
            <a:ext cx="2550000" cy="1800000"/>
          </a:xfrm>
          <a:prstGeom prst="rect">
            <a:avLst/>
          </a:prstGeom>
          <a:noFill/>
          <a:ln>
            <a:noFill/>
          </a:ln>
        </p:spPr>
      </p:pic>
      <p:pic>
        <p:nvPicPr>
          <p:cNvPr id="573" name="Google Shape;573;p9" descr="あじさい スクール形式"/>
          <p:cNvPicPr preferRelativeResize="0"/>
          <p:nvPr/>
        </p:nvPicPr>
        <p:blipFill rotWithShape="1">
          <a:blip r:embed="rId9">
            <a:alphaModFix/>
          </a:blip>
          <a:srcRect/>
          <a:stretch/>
        </p:blipFill>
        <p:spPr>
          <a:xfrm>
            <a:off x="9490535" y="1398574"/>
            <a:ext cx="2550008" cy="1800000"/>
          </a:xfrm>
          <a:prstGeom prst="rect">
            <a:avLst/>
          </a:prstGeom>
          <a:noFill/>
          <a:ln>
            <a:noFill/>
          </a:ln>
        </p:spPr>
      </p:pic>
      <p:sp>
        <p:nvSpPr>
          <p:cNvPr id="574" name="Google Shape;574;p9"/>
          <p:cNvSpPr txBox="1"/>
          <p:nvPr/>
        </p:nvSpPr>
        <p:spPr>
          <a:xfrm>
            <a:off x="7244379" y="1095754"/>
            <a:ext cx="172354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Arial"/>
                <a:ea typeface="Arial"/>
                <a:cs typeface="Arial"/>
                <a:sym typeface="Arial"/>
              </a:rPr>
              <a:t>御殿場高原ホテル外観</a:t>
            </a:r>
            <a:endParaRPr/>
          </a:p>
        </p:txBody>
      </p:sp>
      <p:sp>
        <p:nvSpPr>
          <p:cNvPr id="575" name="Google Shape;575;p9"/>
          <p:cNvSpPr txBox="1"/>
          <p:nvPr/>
        </p:nvSpPr>
        <p:spPr>
          <a:xfrm>
            <a:off x="9497778" y="1103556"/>
            <a:ext cx="264750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Arial"/>
                <a:ea typeface="Arial"/>
                <a:cs typeface="Arial"/>
                <a:sym typeface="Arial"/>
              </a:rPr>
              <a:t>あじさいの間（体験・企画ブース）</a:t>
            </a:r>
            <a:endParaRPr/>
          </a:p>
        </p:txBody>
      </p:sp>
      <p:sp>
        <p:nvSpPr>
          <p:cNvPr id="576" name="Google Shape;576;p9"/>
          <p:cNvSpPr txBox="1"/>
          <p:nvPr/>
        </p:nvSpPr>
        <p:spPr>
          <a:xfrm>
            <a:off x="9894948" y="3723936"/>
            <a:ext cx="188224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Arial"/>
                <a:ea typeface="Arial"/>
                <a:cs typeface="Arial"/>
                <a:sym typeface="Arial"/>
              </a:rPr>
              <a:t>FUJIの間（企業ブース）</a:t>
            </a:r>
            <a:endParaRPr/>
          </a:p>
        </p:txBody>
      </p:sp>
      <p:sp>
        <p:nvSpPr>
          <p:cNvPr id="577" name="Google Shape;577;p9"/>
          <p:cNvSpPr txBox="1"/>
          <p:nvPr/>
        </p:nvSpPr>
        <p:spPr>
          <a:xfrm>
            <a:off x="7134952" y="3706382"/>
            <a:ext cx="20313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Arial"/>
                <a:ea typeface="Arial"/>
                <a:cs typeface="Arial"/>
                <a:sym typeface="Arial"/>
              </a:rPr>
              <a:t>さくらの間（一般ブース）</a:t>
            </a:r>
            <a:endParaRPr/>
          </a:p>
        </p:txBody>
      </p:sp>
      <p:sp>
        <p:nvSpPr>
          <p:cNvPr id="578" name="Google Shape;57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25</a:t>
            </a:fld>
            <a:endParaRPr/>
          </a:p>
        </p:txBody>
      </p:sp>
      <p:sp>
        <p:nvSpPr>
          <p:cNvPr id="579" name="Google Shape;57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 2024 ボードゲーム大祭実行委員会</a:t>
            </a:r>
            <a:endParaRPr/>
          </a:p>
        </p:txBody>
      </p:sp>
      <p:pic>
        <p:nvPicPr>
          <p:cNvPr id="580" name="Google Shape;580;p9"/>
          <p:cNvPicPr preferRelativeResize="0"/>
          <p:nvPr/>
        </p:nvPicPr>
        <p:blipFill>
          <a:blip r:embed="rId10">
            <a:alphaModFix/>
          </a:blip>
          <a:stretch>
            <a:fillRect/>
          </a:stretch>
        </p:blipFill>
        <p:spPr>
          <a:xfrm>
            <a:off x="0" y="0"/>
            <a:ext cx="121920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70CC9EA-F7B6-3290-C6E4-4638303F3208}"/>
              </a:ext>
            </a:extLst>
          </p:cNvPr>
          <p:cNvSpPr>
            <a:spLocks noGrp="1"/>
          </p:cNvSpPr>
          <p:nvPr>
            <p:ph type="sldNum" sz="quarter" idx="12"/>
          </p:nvPr>
        </p:nvSpPr>
        <p:spPr/>
        <p:txBody>
          <a:bodyPr/>
          <a:lstStyle/>
          <a:p>
            <a:fld id="{9C79EE0E-D8B9-45DC-A3B4-496A2EB77FA1}" type="slidenum">
              <a:rPr kumimoji="1" lang="ja-JP" altLang="en-US" smtClean="0"/>
              <a:t>26</a:t>
            </a:fld>
            <a:endParaRPr kumimoji="1" lang="ja-JP" altLang="en-US"/>
          </a:p>
        </p:txBody>
      </p:sp>
      <p:graphicFrame>
        <p:nvGraphicFramePr>
          <p:cNvPr id="5" name="グラフ 4">
            <a:extLst>
              <a:ext uri="{FF2B5EF4-FFF2-40B4-BE49-F238E27FC236}">
                <a16:creationId xmlns:a16="http://schemas.microsoft.com/office/drawing/2014/main" id="{AD32FBA6-C875-5D04-2283-F2978B816494}"/>
              </a:ext>
            </a:extLst>
          </p:cNvPr>
          <p:cNvGraphicFramePr>
            <a:graphicFrameLocks/>
          </p:cNvGraphicFramePr>
          <p:nvPr/>
        </p:nvGraphicFramePr>
        <p:xfrm>
          <a:off x="-251670" y="825965"/>
          <a:ext cx="7343775" cy="48577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グラフ 5">
            <a:extLst>
              <a:ext uri="{FF2B5EF4-FFF2-40B4-BE49-F238E27FC236}">
                <a16:creationId xmlns:a16="http://schemas.microsoft.com/office/drawing/2014/main" id="{85B794F2-EC2E-FD25-EBF1-71488D421230}"/>
              </a:ext>
            </a:extLst>
          </p:cNvPr>
          <p:cNvGraphicFramePr>
            <a:graphicFrameLocks/>
          </p:cNvGraphicFramePr>
          <p:nvPr/>
        </p:nvGraphicFramePr>
        <p:xfrm>
          <a:off x="5470016" y="825965"/>
          <a:ext cx="7343775" cy="4857750"/>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a:extLst>
              <a:ext uri="{FF2B5EF4-FFF2-40B4-BE49-F238E27FC236}">
                <a16:creationId xmlns:a16="http://schemas.microsoft.com/office/drawing/2014/main" id="{E2B4DE1E-661D-3F17-FF80-469AAC6BBF8D}"/>
              </a:ext>
            </a:extLst>
          </p:cNvPr>
          <p:cNvSpPr txBox="1"/>
          <p:nvPr/>
        </p:nvSpPr>
        <p:spPr>
          <a:xfrm>
            <a:off x="329573" y="284722"/>
            <a:ext cx="2449137" cy="369332"/>
          </a:xfrm>
          <a:prstGeom prst="rect">
            <a:avLst/>
          </a:prstGeom>
          <a:noFill/>
        </p:spPr>
        <p:txBody>
          <a:bodyPr wrap="square">
            <a:spAutoFit/>
          </a:bodyPr>
          <a:lstStyle/>
          <a:p>
            <a:pPr defTabSz="2438338"/>
            <a:r>
              <a:rPr lang="en-US" altLang="ja-JP" sz="1800" u="sng" dirty="0">
                <a:solidFill>
                  <a:srgbClr val="1A1A1A"/>
                </a:solidFill>
                <a:latin typeface="ヒラギノ角ゴ ProN W3"/>
              </a:rPr>
              <a:t>2023</a:t>
            </a:r>
            <a:r>
              <a:rPr lang="ja-JP" altLang="en-US" sz="1800" u="sng" dirty="0">
                <a:solidFill>
                  <a:srgbClr val="1A1A1A"/>
                </a:solidFill>
                <a:latin typeface="ヒラギノ角ゴ ProN W3"/>
              </a:rPr>
              <a:t>年入場者属性</a:t>
            </a:r>
          </a:p>
        </p:txBody>
      </p:sp>
      <p:sp>
        <p:nvSpPr>
          <p:cNvPr id="8" name="テキスト ボックス 7">
            <a:extLst>
              <a:ext uri="{FF2B5EF4-FFF2-40B4-BE49-F238E27FC236}">
                <a16:creationId xmlns:a16="http://schemas.microsoft.com/office/drawing/2014/main" id="{0586A88D-8309-C9A9-B74C-B29D7ECFE0A5}"/>
              </a:ext>
            </a:extLst>
          </p:cNvPr>
          <p:cNvSpPr txBox="1"/>
          <p:nvPr/>
        </p:nvSpPr>
        <p:spPr>
          <a:xfrm>
            <a:off x="329574" y="5486294"/>
            <a:ext cx="11456958" cy="954107"/>
          </a:xfrm>
          <a:prstGeom prst="rect">
            <a:avLst/>
          </a:prstGeom>
          <a:noFill/>
        </p:spPr>
        <p:txBody>
          <a:bodyPr wrap="square">
            <a:spAutoFit/>
          </a:bodyPr>
          <a:lstStyle/>
          <a:p>
            <a:pPr defTabSz="2438338"/>
            <a:r>
              <a:rPr lang="ja-JP" altLang="en-US" sz="1400" dirty="0">
                <a:solidFill>
                  <a:srgbClr val="1A1A1A"/>
                </a:solidFill>
                <a:latin typeface="ヒラギノ角ゴ ProN W3"/>
              </a:rPr>
              <a:t>・初日はファミリー層も見受けられたが、ボードゲーム愛好家やボードゲームに興味がある層が中心の様に見受けられた。</a:t>
            </a:r>
            <a:endParaRPr lang="en-US" altLang="ja-JP" sz="1400" dirty="0">
              <a:solidFill>
                <a:srgbClr val="1A1A1A"/>
              </a:solidFill>
              <a:latin typeface="ヒラギノ角ゴ ProN W3"/>
            </a:endParaRPr>
          </a:p>
          <a:p>
            <a:pPr defTabSz="2438338"/>
            <a:r>
              <a:rPr lang="ja-JP" altLang="en-US" sz="1400" dirty="0">
                <a:solidFill>
                  <a:srgbClr val="1A1A1A"/>
                </a:solidFill>
                <a:latin typeface="ヒラギノ角ゴ ProN W3"/>
              </a:rPr>
              <a:t>　滞在時間は比較的長く、会場での周遊も見られた。</a:t>
            </a:r>
            <a:endParaRPr lang="en-US" altLang="ja-JP" sz="1400" dirty="0">
              <a:solidFill>
                <a:srgbClr val="1A1A1A"/>
              </a:solidFill>
              <a:latin typeface="ヒラギノ角ゴ ProN W3"/>
            </a:endParaRPr>
          </a:p>
          <a:p>
            <a:pPr defTabSz="2438338"/>
            <a:r>
              <a:rPr lang="ja-JP" altLang="en-US" sz="1400" dirty="0">
                <a:solidFill>
                  <a:srgbClr val="1A1A1A"/>
                </a:solidFill>
                <a:latin typeface="ヒラギノ角ゴ ProN W3"/>
              </a:rPr>
              <a:t>・</a:t>
            </a:r>
            <a:r>
              <a:rPr lang="en-US" altLang="ja-JP" sz="1400" dirty="0">
                <a:solidFill>
                  <a:srgbClr val="1A1A1A"/>
                </a:solidFill>
                <a:latin typeface="ヒラギノ角ゴ ProN W3"/>
              </a:rPr>
              <a:t>2</a:t>
            </a:r>
            <a:r>
              <a:rPr lang="ja-JP" altLang="en-US" sz="1400" dirty="0">
                <a:solidFill>
                  <a:srgbClr val="1A1A1A"/>
                </a:solidFill>
                <a:latin typeface="ヒラギノ角ゴ ProN W3"/>
              </a:rPr>
              <a:t>日目は招待した近隣の小学校をはじめ、宿泊者と思われる家族連れが多く見受けられた。ボードゲームになじみのない層が多く</a:t>
            </a:r>
            <a:endParaRPr lang="en-US" altLang="ja-JP" sz="1400" dirty="0">
              <a:solidFill>
                <a:srgbClr val="1A1A1A"/>
              </a:solidFill>
              <a:latin typeface="ヒラギノ角ゴ ProN W3"/>
            </a:endParaRPr>
          </a:p>
          <a:p>
            <a:pPr defTabSz="2438338"/>
            <a:r>
              <a:rPr lang="ja-JP" altLang="en-US" sz="1400" dirty="0">
                <a:solidFill>
                  <a:srgbClr val="1A1A1A"/>
                </a:solidFill>
                <a:latin typeface="ヒラギノ角ゴ ProN W3"/>
              </a:rPr>
              <a:t>　初日と比べると滞在時間は短い。</a:t>
            </a:r>
            <a:endParaRPr lang="en-US" altLang="ja-JP" sz="1400" dirty="0">
              <a:solidFill>
                <a:srgbClr val="1A1A1A"/>
              </a:solidFill>
              <a:latin typeface="ヒラギノ角ゴ ProN W3"/>
            </a:endParaRPr>
          </a:p>
        </p:txBody>
      </p:sp>
    </p:spTree>
    <p:extLst>
      <p:ext uri="{BB962C8B-B14F-4D97-AF65-F5344CB8AC3E}">
        <p14:creationId xmlns:p14="http://schemas.microsoft.com/office/powerpoint/2010/main" val="2124108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
          <p:cNvSpPr txBox="1"/>
          <p:nvPr/>
        </p:nvSpPr>
        <p:spPr>
          <a:xfrm>
            <a:off x="201336" y="176169"/>
            <a:ext cx="1669047" cy="349006"/>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a:solidFill>
                  <a:schemeClr val="dk1"/>
                </a:solidFill>
                <a:latin typeface="Arial"/>
                <a:ea typeface="Arial"/>
                <a:cs typeface="Arial"/>
                <a:sym typeface="Arial"/>
              </a:rPr>
              <a:t>1.1　</a:t>
            </a:r>
            <a:r>
              <a:rPr lang="ja-JP" sz="1800" b="1" u="sng">
                <a:solidFill>
                  <a:schemeClr val="dk1"/>
                </a:solidFill>
                <a:latin typeface="Arial"/>
                <a:ea typeface="Arial"/>
                <a:cs typeface="Arial"/>
                <a:sym typeface="Arial"/>
              </a:rPr>
              <a:t>開催概要</a:t>
            </a:r>
            <a:endParaRPr sz="1800" b="1" u="sng">
              <a:solidFill>
                <a:schemeClr val="dk1"/>
              </a:solidFill>
              <a:latin typeface="Arial"/>
              <a:ea typeface="Arial"/>
              <a:cs typeface="Arial"/>
              <a:sym typeface="Arial"/>
            </a:endParaRPr>
          </a:p>
        </p:txBody>
      </p:sp>
      <p:sp>
        <p:nvSpPr>
          <p:cNvPr id="183" name="Google Shape;183;p3"/>
          <p:cNvSpPr txBox="1"/>
          <p:nvPr/>
        </p:nvSpPr>
        <p:spPr>
          <a:xfrm>
            <a:off x="984743" y="525172"/>
            <a:ext cx="10222500" cy="5944151"/>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altLang="en-US" sz="1800" b="1" dirty="0">
                <a:solidFill>
                  <a:schemeClr val="dk1"/>
                </a:solidFill>
              </a:rPr>
              <a:t>　</a:t>
            </a:r>
            <a:r>
              <a:rPr lang="ja-JP" sz="1600" b="1" dirty="0">
                <a:solidFill>
                  <a:schemeClr val="dk1"/>
                </a:solidFill>
                <a:latin typeface="Arial" panose="020B0604020202020204" pitchFamily="34" charset="0"/>
                <a:cs typeface="Arial" panose="020B0604020202020204" pitchFamily="34" charset="0"/>
              </a:rPr>
              <a:t>主　　催　：　株式会社時之栖</a:t>
            </a:r>
            <a:endParaRPr lang="en-US" altLang="ja-JP"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lang="en-US" altLang="ja-JP"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altLang="en-US" sz="1600" b="1" dirty="0">
                <a:solidFill>
                  <a:schemeClr val="dk1"/>
                </a:solidFill>
                <a:latin typeface="Arial" panose="020B0604020202020204" pitchFamily="34" charset="0"/>
                <a:cs typeface="Arial" panose="020B0604020202020204" pitchFamily="34" charset="0"/>
              </a:rPr>
              <a:t>　協　　力　：　株式会社バトン</a:t>
            </a:r>
            <a:endParaRPr lang="en-US"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企画運営　：　ボードゲーム大祭実行委員会　</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日　　時　：　2024年9月7日(土)　　10：00～17：00</a:t>
            </a:r>
            <a:r>
              <a:rPr lang="ja-JP" altLang="en-US" sz="1600" b="1" dirty="0">
                <a:solidFill>
                  <a:schemeClr val="dk1"/>
                </a:solidFill>
                <a:latin typeface="Arial" panose="020B0604020202020204" pitchFamily="34" charset="0"/>
                <a:cs typeface="Arial" panose="020B0604020202020204" pitchFamily="34" charset="0"/>
              </a:rPr>
              <a:t>　</a:t>
            </a:r>
            <a:r>
              <a:rPr lang="en-US" altLang="ja-JP" sz="1600" b="1" dirty="0">
                <a:solidFill>
                  <a:schemeClr val="dk1"/>
                </a:solidFill>
                <a:latin typeface="Arial" panose="020B0604020202020204" pitchFamily="34" charset="0"/>
                <a:cs typeface="Arial" panose="020B0604020202020204" pitchFamily="34" charset="0"/>
              </a:rPr>
              <a:t>/</a:t>
            </a:r>
            <a:r>
              <a:rPr lang="ja-JP" altLang="en-US" sz="1600" b="1" dirty="0">
                <a:solidFill>
                  <a:schemeClr val="dk1"/>
                </a:solidFill>
                <a:latin typeface="Arial" panose="020B0604020202020204" pitchFamily="34" charset="0"/>
                <a:cs typeface="Arial" panose="020B0604020202020204" pitchFamily="34" charset="0"/>
              </a:rPr>
              <a:t>　</a:t>
            </a:r>
            <a:r>
              <a:rPr lang="ja-JP" sz="1600" b="1" dirty="0">
                <a:solidFill>
                  <a:schemeClr val="dk1"/>
                </a:solidFill>
                <a:latin typeface="Arial" panose="020B0604020202020204" pitchFamily="34" charset="0"/>
                <a:cs typeface="Arial" panose="020B0604020202020204" pitchFamily="34" charset="0"/>
              </a:rPr>
              <a:t>9月8日(日)　　10：00～15：00</a:t>
            </a:r>
            <a:endParaRPr sz="1600" b="1" dirty="0">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場　　所　：　御殿場高原時之栖(静岡県御殿場市)</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内　　容　：　①ボードゲームを中心としたアナログゲーム(関連商品含む)の体験会、即売会</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②出展者同士の交流、一般参加者との交流</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入  場  料　：　500円/1day(ワンドリンク付)　※小学生以下無料</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出  展  数　：　最大63団体(企業ブース13社、一般ブース47団体、企画・体験ブース2団体)</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42857"/>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出  展  料　：　</a:t>
            </a:r>
            <a:r>
              <a:rPr lang="ja-JP" altLang="en-US" sz="1600" b="1" dirty="0">
                <a:solidFill>
                  <a:schemeClr val="dk1"/>
                </a:solidFill>
                <a:latin typeface="Arial" panose="020B0604020202020204" pitchFamily="34" charset="0"/>
                <a:cs typeface="Arial" panose="020B0604020202020204" pitchFamily="34" charset="0"/>
              </a:rPr>
              <a:t>無料</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大　　賞　：　一般来場者の投票制により、一般ブース出展者の中から</a:t>
            </a:r>
            <a:endParaRPr sz="1600" b="1" dirty="0">
              <a:solidFill>
                <a:schemeClr val="dk1"/>
              </a:solidFill>
              <a:latin typeface="Arial" panose="020B0604020202020204" pitchFamily="34" charset="0"/>
              <a:cs typeface="Arial" panose="020B0604020202020204" pitchFamily="34" charset="0"/>
            </a:endParaRPr>
          </a:p>
          <a:p>
            <a:pPr marL="0" marR="0" lvl="0" indent="0" algn="l" rtl="0">
              <a:lnSpc>
                <a:spcPct val="111111"/>
              </a:lnSpc>
              <a:spcBef>
                <a:spcPts val="0"/>
              </a:spcBef>
              <a:spcAft>
                <a:spcPts val="0"/>
              </a:spcAft>
              <a:buNone/>
            </a:pPr>
            <a:r>
              <a:rPr lang="ja-JP" sz="1600" b="1" dirty="0">
                <a:solidFill>
                  <a:schemeClr val="dk1"/>
                </a:solidFill>
                <a:latin typeface="Arial" panose="020B0604020202020204" pitchFamily="34" charset="0"/>
                <a:cs typeface="Arial" panose="020B0604020202020204" pitchFamily="34" charset="0"/>
              </a:rPr>
              <a:t>　　　　　　　　『ボードゲーム大祭大賞』を決定致します</a:t>
            </a:r>
            <a:endParaRPr sz="1600" b="1" dirty="0">
              <a:solidFill>
                <a:schemeClr val="dk1"/>
              </a:solidFill>
              <a:latin typeface="Arial" panose="020B0604020202020204" pitchFamily="34" charset="0"/>
              <a:cs typeface="Arial" panose="020B0604020202020204" pitchFamily="34" charset="0"/>
            </a:endParaRPr>
          </a:p>
        </p:txBody>
      </p:sp>
      <p:pic>
        <p:nvPicPr>
          <p:cNvPr id="184" name="Google Shape;184;p3"/>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185" name="Google Shape;185;p3"/>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186" name="Google Shape;18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3</a:t>
            </a:fld>
            <a:endParaRPr/>
          </a:p>
        </p:txBody>
      </p:sp>
      <p:sp>
        <p:nvSpPr>
          <p:cNvPr id="187" name="Google Shape;187;p3"/>
          <p:cNvSpPr txBox="1">
            <a:spLocks noGrp="1"/>
          </p:cNvSpPr>
          <p:nvPr>
            <p:ph type="ftr" idx="11"/>
          </p:nvPr>
        </p:nvSpPr>
        <p:spPr>
          <a:xfrm>
            <a:off x="4038600" y="6483175"/>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t>© 2024 ボードゲーム大祭実行委員会</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5"/>
          <p:cNvSpPr txBox="1"/>
          <p:nvPr/>
        </p:nvSpPr>
        <p:spPr>
          <a:xfrm>
            <a:off x="201336" y="176169"/>
            <a:ext cx="1669047" cy="399749"/>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1.</a:t>
            </a:r>
            <a:r>
              <a:rPr lang="en-US" altLang="ja-JP" sz="1800" b="1" dirty="0">
                <a:solidFill>
                  <a:schemeClr val="dk1"/>
                </a:solidFill>
                <a:latin typeface="Arial"/>
                <a:ea typeface="Arial"/>
                <a:cs typeface="Arial"/>
                <a:sym typeface="Arial"/>
              </a:rPr>
              <a:t>2</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開催目的</a:t>
            </a:r>
            <a:endParaRPr sz="1800" b="1" dirty="0">
              <a:solidFill>
                <a:schemeClr val="dk1"/>
              </a:solidFill>
              <a:latin typeface="Arial"/>
              <a:ea typeface="Arial"/>
              <a:cs typeface="Arial"/>
              <a:sym typeface="Arial"/>
            </a:endParaRPr>
          </a:p>
        </p:txBody>
      </p:sp>
      <p:pic>
        <p:nvPicPr>
          <p:cNvPr id="204" name="Google Shape;204;p5"/>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205" name="Google Shape;205;p5"/>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206" name="Google Shape;206;p5"/>
          <p:cNvSpPr txBox="1"/>
          <p:nvPr/>
        </p:nvSpPr>
        <p:spPr>
          <a:xfrm>
            <a:off x="1240570" y="768011"/>
            <a:ext cx="9658413" cy="47397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400" b="1" dirty="0">
                <a:solidFill>
                  <a:schemeClr val="dk1"/>
                </a:solidFill>
                <a:latin typeface="Arial"/>
                <a:ea typeface="Arial"/>
                <a:cs typeface="Arial"/>
                <a:sym typeface="Arial"/>
              </a:rPr>
              <a:t>『ボードゲーム大祭』は</a:t>
            </a:r>
            <a:r>
              <a:rPr lang="ja-JP" sz="2400" b="1" dirty="0">
                <a:solidFill>
                  <a:srgbClr val="FF0000"/>
                </a:solidFill>
                <a:latin typeface="Arial"/>
                <a:ea typeface="Arial"/>
                <a:cs typeface="Arial"/>
                <a:sym typeface="Arial"/>
              </a:rPr>
              <a:t>新たな価値創造</a:t>
            </a:r>
            <a:r>
              <a:rPr lang="ja-JP" sz="2400" b="1" dirty="0">
                <a:solidFill>
                  <a:schemeClr val="dk1"/>
                </a:solidFill>
                <a:latin typeface="Arial"/>
                <a:ea typeface="Arial"/>
                <a:cs typeface="Arial"/>
                <a:sym typeface="Arial"/>
              </a:rPr>
              <a:t>を目指し、</a:t>
            </a:r>
            <a:endParaRPr sz="2400" b="1" dirty="0">
              <a:solidFill>
                <a:schemeClr val="dk1"/>
              </a:solidFill>
              <a:latin typeface="Arial"/>
              <a:ea typeface="Arial"/>
              <a:cs typeface="Arial"/>
              <a:sym typeface="Arial"/>
            </a:endParaRPr>
          </a:p>
          <a:p>
            <a:pPr marL="0" marR="0" lvl="0" indent="0" algn="ctr" rtl="0">
              <a:spcBef>
                <a:spcPts val="0"/>
              </a:spcBef>
              <a:spcAft>
                <a:spcPts val="0"/>
              </a:spcAft>
              <a:buNone/>
            </a:pPr>
            <a:r>
              <a:rPr lang="ja-JP" sz="2400" b="1" dirty="0">
                <a:solidFill>
                  <a:srgbClr val="FF0000"/>
                </a:solidFill>
                <a:latin typeface="Arial"/>
                <a:ea typeface="Arial"/>
                <a:cs typeface="Arial"/>
                <a:sym typeface="Arial"/>
              </a:rPr>
              <a:t>オンリーワンの宿泊・体験型イベント</a:t>
            </a:r>
            <a:r>
              <a:rPr lang="ja-JP" sz="2400" b="1" dirty="0">
                <a:solidFill>
                  <a:schemeClr val="dk1"/>
                </a:solidFill>
                <a:latin typeface="Arial"/>
                <a:ea typeface="Arial"/>
                <a:cs typeface="Arial"/>
                <a:sym typeface="Arial"/>
              </a:rPr>
              <a:t>を追求します。</a:t>
            </a:r>
            <a:endParaRPr sz="2400" b="1" dirty="0">
              <a:solidFill>
                <a:schemeClr val="dk1"/>
              </a:solidFill>
              <a:latin typeface="Arial"/>
              <a:ea typeface="Arial"/>
              <a:cs typeface="Arial"/>
              <a:sym typeface="Arial"/>
            </a:endParaRPr>
          </a:p>
          <a:p>
            <a:pPr marL="0" marR="0" lvl="0" indent="0" algn="l" rtl="0">
              <a:spcBef>
                <a:spcPts val="0"/>
              </a:spcBef>
              <a:spcAft>
                <a:spcPts val="0"/>
              </a:spcAft>
              <a:buNone/>
            </a:pPr>
            <a:endParaRPr sz="2000" b="1" dirty="0">
              <a:solidFill>
                <a:schemeClr val="dk1"/>
              </a:solidFill>
              <a:latin typeface="Arial"/>
              <a:ea typeface="Arial"/>
              <a:cs typeface="Arial"/>
              <a:sym typeface="Arial"/>
            </a:endParaRPr>
          </a:p>
          <a:p>
            <a:pPr marL="0" marR="0" lvl="0" indent="0" algn="ctr" rtl="0">
              <a:spcBef>
                <a:spcPts val="0"/>
              </a:spcBef>
              <a:spcAft>
                <a:spcPts val="0"/>
              </a:spcAft>
              <a:buNone/>
            </a:pPr>
            <a:r>
              <a:rPr lang="ja-JP" sz="1800" b="1" dirty="0">
                <a:solidFill>
                  <a:schemeClr val="dk1"/>
                </a:solidFill>
                <a:latin typeface="Arial"/>
                <a:ea typeface="Arial"/>
                <a:cs typeface="Arial"/>
                <a:sym typeface="Arial"/>
              </a:rPr>
              <a:t>　　　ボードゲームを中心としたアナログゲームユーザーは年々増加しており、</a:t>
            </a:r>
            <a:endParaRPr sz="1800" b="1" dirty="0">
              <a:solidFill>
                <a:schemeClr val="dk1"/>
              </a:solidFill>
              <a:latin typeface="Arial"/>
              <a:ea typeface="Arial"/>
              <a:cs typeface="Arial"/>
              <a:sym typeface="Arial"/>
            </a:endParaRPr>
          </a:p>
          <a:p>
            <a:pPr marL="0" marR="0" lvl="0" indent="0" algn="ctr" rtl="0">
              <a:spcBef>
                <a:spcPts val="0"/>
              </a:spcBef>
              <a:spcAft>
                <a:spcPts val="0"/>
              </a:spcAft>
              <a:buNone/>
            </a:pPr>
            <a:r>
              <a:rPr lang="ja-JP" sz="1800" b="1" dirty="0">
                <a:solidFill>
                  <a:schemeClr val="dk1"/>
                </a:solidFill>
                <a:latin typeface="Arial"/>
                <a:ea typeface="Arial"/>
                <a:cs typeface="Arial"/>
                <a:sym typeface="Arial"/>
              </a:rPr>
              <a:t>　　　近年多数のメディアでも取り上げられ大変注目されています。</a:t>
            </a:r>
            <a:endParaRPr sz="1800" b="1" dirty="0">
              <a:solidFill>
                <a:schemeClr val="dk1"/>
              </a:solidFill>
              <a:latin typeface="Arial"/>
              <a:ea typeface="Arial"/>
              <a:cs typeface="Arial"/>
              <a:sym typeface="Arial"/>
            </a:endParaRPr>
          </a:p>
          <a:p>
            <a:pPr marL="0" marR="0" lvl="0" indent="0" algn="ctr" rtl="0">
              <a:spcBef>
                <a:spcPts val="0"/>
              </a:spcBef>
              <a:spcAft>
                <a:spcPts val="0"/>
              </a:spcAft>
              <a:buNone/>
            </a:pPr>
            <a:endParaRPr sz="1800" b="1" i="0" dirty="0">
              <a:solidFill>
                <a:schemeClr val="dk1"/>
              </a:solidFill>
              <a:latin typeface="Arial"/>
              <a:ea typeface="Arial"/>
              <a:cs typeface="Arial"/>
              <a:sym typeface="Arial"/>
            </a:endParaRPr>
          </a:p>
          <a:p>
            <a:pPr marL="0" marR="0" lvl="0" indent="0" algn="ctr" rtl="0">
              <a:spcBef>
                <a:spcPts val="0"/>
              </a:spcBef>
              <a:spcAft>
                <a:spcPts val="0"/>
              </a:spcAft>
              <a:buNone/>
            </a:pPr>
            <a:r>
              <a:rPr lang="ja-JP" sz="1800" b="1" i="0" dirty="0">
                <a:solidFill>
                  <a:schemeClr val="dk1"/>
                </a:solidFill>
                <a:latin typeface="Arial"/>
                <a:ea typeface="Arial"/>
                <a:cs typeface="Arial"/>
                <a:sym typeface="Arial"/>
              </a:rPr>
              <a:t>女性ユーザーやファミリー層など幅広い世代が</a:t>
            </a:r>
            <a:r>
              <a:rPr lang="ja-JP" sz="1800" b="1" dirty="0">
                <a:solidFill>
                  <a:schemeClr val="dk1"/>
                </a:solidFill>
                <a:latin typeface="Arial"/>
                <a:ea typeface="Arial"/>
                <a:cs typeface="Arial"/>
                <a:sym typeface="Arial"/>
              </a:rPr>
              <a:t>興味を示している反面、</a:t>
            </a:r>
            <a:endParaRPr sz="1800" b="1" i="0" dirty="0">
              <a:solidFill>
                <a:schemeClr val="dk1"/>
              </a:solidFill>
              <a:latin typeface="Arial"/>
              <a:ea typeface="Arial"/>
              <a:cs typeface="Arial"/>
              <a:sym typeface="Arial"/>
            </a:endParaRPr>
          </a:p>
          <a:p>
            <a:pPr marL="0" marR="0" lvl="0" indent="0" algn="ctr" rtl="0">
              <a:spcBef>
                <a:spcPts val="0"/>
              </a:spcBef>
              <a:spcAft>
                <a:spcPts val="0"/>
              </a:spcAft>
              <a:buNone/>
            </a:pPr>
            <a:r>
              <a:rPr lang="ja-JP" sz="1800" b="1" dirty="0">
                <a:solidFill>
                  <a:schemeClr val="dk1"/>
                </a:solidFill>
                <a:latin typeface="Arial"/>
                <a:ea typeface="Arial"/>
                <a:cs typeface="Arial"/>
                <a:sym typeface="Arial"/>
              </a:rPr>
              <a:t>初心者でも手に取りやすく、親しみやすい場所や機会が少ないように感じております。</a:t>
            </a:r>
            <a:endParaRPr sz="1800" b="1" dirty="0">
              <a:solidFill>
                <a:schemeClr val="dk1"/>
              </a:solidFill>
              <a:latin typeface="Arial"/>
              <a:ea typeface="Arial"/>
              <a:cs typeface="Arial"/>
              <a:sym typeface="Arial"/>
            </a:endParaRPr>
          </a:p>
          <a:p>
            <a:pPr marL="0" marR="0" lvl="0" indent="0" algn="ctr" rtl="0">
              <a:spcBef>
                <a:spcPts val="0"/>
              </a:spcBef>
              <a:spcAft>
                <a:spcPts val="0"/>
              </a:spcAft>
              <a:buNone/>
            </a:pPr>
            <a:endParaRPr sz="1800" b="1" dirty="0">
              <a:solidFill>
                <a:schemeClr val="dk1"/>
              </a:solidFill>
              <a:latin typeface="Arial"/>
              <a:ea typeface="Arial"/>
              <a:cs typeface="Arial"/>
              <a:sym typeface="Arial"/>
            </a:endParaRPr>
          </a:p>
          <a:p>
            <a:pPr marL="0" marR="0" lvl="0" indent="0" algn="ctr" rtl="0">
              <a:spcBef>
                <a:spcPts val="0"/>
              </a:spcBef>
              <a:spcAft>
                <a:spcPts val="0"/>
              </a:spcAft>
              <a:buNone/>
            </a:pPr>
            <a:r>
              <a:rPr lang="ja-JP" sz="1800" b="1" dirty="0">
                <a:solidFill>
                  <a:schemeClr val="dk1"/>
                </a:solidFill>
                <a:latin typeface="Arial"/>
                <a:ea typeface="Arial"/>
                <a:cs typeface="Arial"/>
                <a:sym typeface="Arial"/>
              </a:rPr>
              <a:t>そこで、『ボードゲーム大祭』ではボードゲームファンから初心者まで全員が</a:t>
            </a:r>
            <a:endParaRPr sz="1800" b="1" dirty="0">
              <a:solidFill>
                <a:schemeClr val="dk1"/>
              </a:solidFill>
              <a:latin typeface="Arial"/>
              <a:ea typeface="Arial"/>
              <a:cs typeface="Arial"/>
              <a:sym typeface="Arial"/>
            </a:endParaRPr>
          </a:p>
          <a:p>
            <a:pPr marL="0" marR="0" lvl="0" indent="0" algn="ctr" rtl="0">
              <a:spcBef>
                <a:spcPts val="0"/>
              </a:spcBef>
              <a:spcAft>
                <a:spcPts val="0"/>
              </a:spcAft>
              <a:buNone/>
            </a:pPr>
            <a:r>
              <a:rPr lang="ja-JP" sz="1800" b="1" dirty="0">
                <a:solidFill>
                  <a:srgbClr val="FF0000"/>
                </a:solidFill>
                <a:latin typeface="Arial"/>
                <a:ea typeface="Arial"/>
                <a:cs typeface="Arial"/>
                <a:sym typeface="Arial"/>
              </a:rPr>
              <a:t>安心して・楽しく・親しみやすい </a:t>
            </a:r>
            <a:r>
              <a:rPr lang="ja-JP" sz="1800" b="1" dirty="0">
                <a:solidFill>
                  <a:schemeClr val="dk1"/>
                </a:solidFill>
                <a:latin typeface="Arial"/>
                <a:ea typeface="Arial"/>
                <a:cs typeface="Arial"/>
                <a:sym typeface="Arial"/>
              </a:rPr>
              <a:t>空間を、</a:t>
            </a:r>
            <a:r>
              <a:rPr lang="ja-JP" sz="1800" b="1" dirty="0">
                <a:solidFill>
                  <a:srgbClr val="FF0000"/>
                </a:solidFill>
                <a:latin typeface="Arial"/>
                <a:ea typeface="Arial"/>
                <a:cs typeface="Arial"/>
                <a:sym typeface="Arial"/>
              </a:rPr>
              <a:t>ふじのくに・静岡</a:t>
            </a:r>
            <a:r>
              <a:rPr lang="ja-JP" sz="1800" b="1" dirty="0">
                <a:solidFill>
                  <a:schemeClr val="dk1"/>
                </a:solidFill>
                <a:latin typeface="Arial"/>
                <a:ea typeface="Arial"/>
                <a:cs typeface="Arial"/>
                <a:sym typeface="Arial"/>
              </a:rPr>
              <a:t>から創出します。</a:t>
            </a:r>
            <a:endParaRPr sz="1800" b="1" dirty="0">
              <a:solidFill>
                <a:schemeClr val="dk1"/>
              </a:solidFill>
              <a:latin typeface="Arial"/>
              <a:ea typeface="Arial"/>
              <a:cs typeface="Arial"/>
              <a:sym typeface="Arial"/>
            </a:endParaRPr>
          </a:p>
          <a:p>
            <a:pPr marL="0" marR="0" lvl="0" indent="0" algn="ctr" rtl="0">
              <a:spcBef>
                <a:spcPts val="0"/>
              </a:spcBef>
              <a:spcAft>
                <a:spcPts val="0"/>
              </a:spcAft>
              <a:buNone/>
            </a:pPr>
            <a:endParaRPr sz="1800" b="1" i="0" dirty="0">
              <a:solidFill>
                <a:schemeClr val="dk1"/>
              </a:solidFill>
              <a:latin typeface="Arial"/>
              <a:ea typeface="Arial"/>
              <a:cs typeface="Arial"/>
              <a:sym typeface="Arial"/>
            </a:endParaRPr>
          </a:p>
          <a:p>
            <a:pPr marL="0" marR="0" lvl="0" indent="0" algn="ctr" rtl="0">
              <a:spcBef>
                <a:spcPts val="0"/>
              </a:spcBef>
              <a:spcAft>
                <a:spcPts val="0"/>
              </a:spcAft>
              <a:buNone/>
            </a:pPr>
            <a:r>
              <a:rPr lang="ja-JP" sz="1800" b="1" dirty="0">
                <a:solidFill>
                  <a:schemeClr val="dk1"/>
                </a:solidFill>
                <a:latin typeface="Arial"/>
                <a:ea typeface="Arial"/>
                <a:cs typeface="Arial"/>
                <a:sym typeface="Arial"/>
              </a:rPr>
              <a:t>昨年9月に開催した「ボードゲーム大祭2023」では多くの反響を頂きましたが、</a:t>
            </a:r>
            <a:endParaRPr sz="1800" b="1" dirty="0">
              <a:solidFill>
                <a:schemeClr val="dk1"/>
              </a:solidFill>
              <a:latin typeface="Arial"/>
              <a:ea typeface="Arial"/>
              <a:cs typeface="Arial"/>
              <a:sym typeface="Arial"/>
            </a:endParaRPr>
          </a:p>
          <a:p>
            <a:pPr marL="0" marR="0" lvl="0" indent="0" algn="ctr" rtl="0">
              <a:spcBef>
                <a:spcPts val="0"/>
              </a:spcBef>
              <a:spcAft>
                <a:spcPts val="0"/>
              </a:spcAft>
              <a:buNone/>
            </a:pPr>
            <a:r>
              <a:rPr lang="ja-JP" sz="1800" b="1" dirty="0">
                <a:solidFill>
                  <a:schemeClr val="dk1"/>
                </a:solidFill>
                <a:latin typeface="Arial"/>
                <a:ea typeface="Arial"/>
                <a:cs typeface="Arial"/>
                <a:sym typeface="Arial"/>
              </a:rPr>
              <a:t>皆様から頂いたご意見や反省を活かし、進化したボードゲーム大祭を開催致します。</a:t>
            </a:r>
            <a:endParaRPr sz="1800" b="1" dirty="0">
              <a:solidFill>
                <a:schemeClr val="dk1"/>
              </a:solidFill>
              <a:latin typeface="Arial"/>
              <a:ea typeface="Arial"/>
              <a:cs typeface="Arial"/>
              <a:sym typeface="Arial"/>
            </a:endParaRPr>
          </a:p>
          <a:p>
            <a:pPr marL="0" marR="0" lvl="0" indent="0" algn="ctr" rtl="0">
              <a:spcBef>
                <a:spcPts val="0"/>
              </a:spcBef>
              <a:spcAft>
                <a:spcPts val="0"/>
              </a:spcAft>
              <a:buNone/>
            </a:pPr>
            <a:endParaRPr sz="1800" i="0" dirty="0">
              <a:solidFill>
                <a:srgbClr val="333333"/>
              </a:solidFill>
              <a:latin typeface="Arial"/>
              <a:ea typeface="Arial"/>
              <a:cs typeface="Arial"/>
              <a:sym typeface="Arial"/>
            </a:endParaRPr>
          </a:p>
          <a:p>
            <a:pPr marL="0" marR="0" lvl="0" indent="0" algn="l" rtl="0">
              <a:spcBef>
                <a:spcPts val="0"/>
              </a:spcBef>
              <a:spcAft>
                <a:spcPts val="0"/>
              </a:spcAft>
              <a:buNone/>
            </a:pPr>
            <a:endParaRPr sz="1800" b="0" i="0" dirty="0">
              <a:solidFill>
                <a:srgbClr val="333333"/>
              </a:solidFill>
              <a:latin typeface="Arial"/>
              <a:ea typeface="Arial"/>
              <a:cs typeface="Arial"/>
              <a:sym typeface="Arial"/>
            </a:endParaRPr>
          </a:p>
        </p:txBody>
      </p:sp>
      <p:pic>
        <p:nvPicPr>
          <p:cNvPr id="207" name="Google Shape;207;p5"/>
          <p:cNvPicPr preferRelativeResize="0"/>
          <p:nvPr/>
        </p:nvPicPr>
        <p:blipFill rotWithShape="1">
          <a:blip r:embed="rId5">
            <a:alphaModFix/>
          </a:blip>
          <a:srcRect/>
          <a:stretch/>
        </p:blipFill>
        <p:spPr>
          <a:xfrm>
            <a:off x="1933278" y="5316157"/>
            <a:ext cx="1009694" cy="1008000"/>
          </a:xfrm>
          <a:prstGeom prst="rect">
            <a:avLst/>
          </a:prstGeom>
          <a:noFill/>
          <a:ln>
            <a:noFill/>
          </a:ln>
        </p:spPr>
      </p:pic>
      <p:sp>
        <p:nvSpPr>
          <p:cNvPr id="208" name="Google Shape;208;p5"/>
          <p:cNvSpPr/>
          <p:nvPr/>
        </p:nvSpPr>
        <p:spPr>
          <a:xfrm rot="5400000">
            <a:off x="4190032" y="4569035"/>
            <a:ext cx="576000" cy="2412000"/>
          </a:xfrm>
          <a:prstGeom prst="wedgeEllipseCallout">
            <a:avLst>
              <a:gd name="adj1" fmla="val -20833"/>
              <a:gd name="adj2" fmla="val 62500"/>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9" name="Google Shape;209;p5"/>
          <p:cNvSpPr txBox="1"/>
          <p:nvPr/>
        </p:nvSpPr>
        <p:spPr>
          <a:xfrm>
            <a:off x="3216110" y="5654428"/>
            <a:ext cx="2441694"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a:solidFill>
                  <a:srgbClr val="7F7F7F"/>
                </a:solidFill>
                <a:latin typeface="Arial"/>
                <a:ea typeface="Arial"/>
                <a:cs typeface="Arial"/>
                <a:sym typeface="Arial"/>
              </a:rPr>
              <a:t>＃ボードゲーム大祭　＃ボドゲ大祭</a:t>
            </a:r>
            <a:endParaRPr/>
          </a:p>
        </p:txBody>
      </p:sp>
      <p:pic>
        <p:nvPicPr>
          <p:cNvPr id="210" name="Google Shape;210;p5"/>
          <p:cNvPicPr preferRelativeResize="0"/>
          <p:nvPr/>
        </p:nvPicPr>
        <p:blipFill rotWithShape="1">
          <a:blip r:embed="rId6">
            <a:alphaModFix/>
          </a:blip>
          <a:srcRect/>
          <a:stretch/>
        </p:blipFill>
        <p:spPr>
          <a:xfrm>
            <a:off x="9297227" y="5348350"/>
            <a:ext cx="1008000" cy="1008000"/>
          </a:xfrm>
          <a:prstGeom prst="rect">
            <a:avLst/>
          </a:prstGeom>
          <a:noFill/>
          <a:ln>
            <a:noFill/>
          </a:ln>
        </p:spPr>
      </p:pic>
      <p:sp>
        <p:nvSpPr>
          <p:cNvPr id="211" name="Google Shape;211;p5"/>
          <p:cNvSpPr/>
          <p:nvPr/>
        </p:nvSpPr>
        <p:spPr>
          <a:xfrm rot="-5400000">
            <a:off x="7425970" y="4540242"/>
            <a:ext cx="576000" cy="2412000"/>
          </a:xfrm>
          <a:prstGeom prst="wedgeEllipseCallout">
            <a:avLst>
              <a:gd name="adj1" fmla="val -20833"/>
              <a:gd name="adj2" fmla="val 62500"/>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2" name="Google Shape;212;p5"/>
          <p:cNvSpPr txBox="1"/>
          <p:nvPr/>
        </p:nvSpPr>
        <p:spPr>
          <a:xfrm>
            <a:off x="6762522" y="5534133"/>
            <a:ext cx="2069797"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a:solidFill>
                  <a:srgbClr val="7F7F7F"/>
                </a:solidFill>
                <a:latin typeface="Arial"/>
                <a:ea typeface="Arial"/>
                <a:cs typeface="Arial"/>
                <a:sym typeface="Arial"/>
              </a:rPr>
              <a:t>＃時之栖　</a:t>
            </a:r>
            <a:endParaRPr sz="1050">
              <a:solidFill>
                <a:srgbClr val="7F7F7F"/>
              </a:solidFill>
              <a:latin typeface="Arial"/>
              <a:ea typeface="Arial"/>
              <a:cs typeface="Arial"/>
              <a:sym typeface="Arial"/>
            </a:endParaRPr>
          </a:p>
          <a:p>
            <a:pPr marL="0" marR="0" lvl="0" indent="0" algn="l" rtl="0">
              <a:spcBef>
                <a:spcPts val="0"/>
              </a:spcBef>
              <a:spcAft>
                <a:spcPts val="0"/>
              </a:spcAft>
              <a:buNone/>
            </a:pPr>
            <a:r>
              <a:rPr lang="ja-JP" sz="1050">
                <a:solidFill>
                  <a:srgbClr val="7F7F7F"/>
                </a:solidFill>
                <a:latin typeface="Arial"/>
                <a:ea typeface="Arial"/>
                <a:cs typeface="Arial"/>
                <a:sym typeface="Arial"/>
              </a:rPr>
              <a:t>＃ボードゲームショップ風見鶏</a:t>
            </a:r>
            <a:endParaRPr/>
          </a:p>
        </p:txBody>
      </p:sp>
      <p:sp>
        <p:nvSpPr>
          <p:cNvPr id="213" name="Google Shape;21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4</a:t>
            </a:fld>
            <a:endParaRPr/>
          </a:p>
        </p:txBody>
      </p:sp>
      <p:sp>
        <p:nvSpPr>
          <p:cNvPr id="214" name="Google Shape;21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 2024 ボードゲーム大祭実行委員会</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6"/>
          <p:cNvSpPr txBox="1"/>
          <p:nvPr/>
        </p:nvSpPr>
        <p:spPr>
          <a:xfrm>
            <a:off x="595619" y="399667"/>
            <a:ext cx="464750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0" i="0" u="none" strike="noStrike" cap="none">
                <a:solidFill>
                  <a:srgbClr val="000000"/>
                </a:solidFill>
                <a:latin typeface="Arial"/>
                <a:ea typeface="Arial"/>
                <a:cs typeface="Arial"/>
                <a:sym typeface="Arial"/>
              </a:rPr>
              <a:t>株式会社　</a:t>
            </a:r>
            <a:r>
              <a:rPr lang="ja-JP" sz="4800" b="1" i="0" u="none" strike="noStrike" cap="none">
                <a:solidFill>
                  <a:srgbClr val="000000"/>
                </a:solidFill>
                <a:latin typeface="Arial"/>
                <a:ea typeface="Arial"/>
                <a:cs typeface="Arial"/>
                <a:sym typeface="Arial"/>
              </a:rPr>
              <a:t>時 之 栖</a:t>
            </a:r>
            <a:endParaRPr sz="4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1" u="none" strike="noStrike" cap="none">
                <a:solidFill>
                  <a:srgbClr val="000000"/>
                </a:solidFill>
                <a:latin typeface="Arial"/>
                <a:ea typeface="Arial"/>
                <a:cs typeface="Arial"/>
                <a:sym typeface="Arial"/>
              </a:rPr>
              <a:t>　　　　　　　　  　TOKI NO SUMIKA</a:t>
            </a:r>
            <a:endParaRPr/>
          </a:p>
          <a:p>
            <a:pPr marL="0" marR="0" lvl="0" indent="0" algn="l" rtl="0">
              <a:lnSpc>
                <a:spcPct val="100000"/>
              </a:lnSpc>
              <a:spcBef>
                <a:spcPts val="0"/>
              </a:spcBef>
              <a:spcAft>
                <a:spcPts val="0"/>
              </a:spcAft>
              <a:buClr>
                <a:schemeClr val="dk1"/>
              </a:buClr>
              <a:buSzPts val="1600"/>
              <a:buFont typeface="Arial"/>
              <a:buNone/>
            </a:pPr>
            <a:endParaRPr sz="16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endParaRPr sz="1600" b="0" i="1" u="none" strike="noStrike" cap="none">
              <a:solidFill>
                <a:srgbClr val="000000"/>
              </a:solidFill>
              <a:latin typeface="Arial"/>
              <a:ea typeface="Arial"/>
              <a:cs typeface="Arial"/>
              <a:sym typeface="Arial"/>
            </a:endParaRPr>
          </a:p>
        </p:txBody>
      </p:sp>
      <p:sp>
        <p:nvSpPr>
          <p:cNvPr id="220" name="Google Shape;220;p6"/>
          <p:cNvSpPr txBox="1"/>
          <p:nvPr/>
        </p:nvSpPr>
        <p:spPr>
          <a:xfrm>
            <a:off x="102066" y="1472996"/>
            <a:ext cx="6063842" cy="44935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dirty="0">
                <a:solidFill>
                  <a:schemeClr val="dk1"/>
                </a:solidFill>
                <a:latin typeface="Arial"/>
                <a:ea typeface="Arial"/>
                <a:cs typeface="Arial"/>
                <a:sym typeface="Arial"/>
              </a:rPr>
              <a:t>『御殿場高原時之栖』とは・・・</a:t>
            </a:r>
            <a:endParaRPr sz="1200" dirty="0">
              <a:solidFill>
                <a:schemeClr val="dk1"/>
              </a:solidFill>
              <a:latin typeface="Arial"/>
              <a:ea typeface="Arial"/>
              <a:cs typeface="Arial"/>
              <a:sym typeface="Arial"/>
            </a:endParaRPr>
          </a:p>
          <a:p>
            <a:pPr marL="0" marR="0" lvl="0" indent="0" algn="l" rtl="0">
              <a:spcBef>
                <a:spcPts val="0"/>
              </a:spcBef>
              <a:spcAft>
                <a:spcPts val="0"/>
              </a:spcAft>
              <a:buNone/>
            </a:pP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「緑と光のリフレッシュリゾート」をコンセプトとした複合施設です。</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御殿場市を中心に、静岡県内で宿泊１９施設・温浴5施設等を運営し</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御殿場園内の年間来場者数は180万人を数えます。</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全国的にも先駆けてスタートしたイルミネーション「ひかりのすみか」は、</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20年以上の歴史がありイルミネーションアワードでも入賞を果たしております。</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また、関連会社のGKB株式会社ではクラフトビールを醸造しており</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「御殿場高原ビール」の愛称で多くの方々から親しまれています。</a:t>
            </a:r>
            <a:endParaRPr sz="1200" dirty="0">
              <a:solidFill>
                <a:schemeClr val="dk1"/>
              </a:solidFill>
              <a:latin typeface="Arial"/>
              <a:ea typeface="Arial"/>
              <a:cs typeface="Arial"/>
              <a:sym typeface="Arial"/>
            </a:endParaRPr>
          </a:p>
          <a:p>
            <a:pPr marL="0" marR="0" lvl="0" indent="0" algn="l" rtl="0">
              <a:spcBef>
                <a:spcPts val="0"/>
              </a:spcBef>
              <a:spcAft>
                <a:spcPts val="0"/>
              </a:spcAft>
              <a:buNone/>
            </a:pP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ボードゲーム大祭を通じて、新たな価値を創造し、当社Missionでもある</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『一人一人が幸せになる為に、私たちは感動をつくる』の実現を目指します。</a:t>
            </a:r>
            <a:endParaRPr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dirty="0">
              <a:solidFill>
                <a:srgbClr val="000000"/>
              </a:solidFill>
              <a:highlight>
                <a:srgbClr val="C0C0C0"/>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highlight>
                <a:srgbClr val="C0C0C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dirty="0">
                <a:solidFill>
                  <a:srgbClr val="000000"/>
                </a:solidFill>
                <a:latin typeface="Arial"/>
                <a:ea typeface="Arial"/>
                <a:cs typeface="Arial"/>
                <a:sym typeface="Arial"/>
              </a:rPr>
              <a:t>　</a:t>
            </a:r>
            <a:r>
              <a:rPr lang="ja-JP" sz="1400" b="0" i="0" u="none" strike="noStrike" cap="none" dirty="0">
                <a:solidFill>
                  <a:srgbClr val="000000"/>
                </a:solidFill>
                <a:highlight>
                  <a:srgbClr val="C0C0C0"/>
                </a:highlight>
                <a:latin typeface="Arial"/>
                <a:ea typeface="Arial"/>
                <a:cs typeface="Arial"/>
                <a:sym typeface="Arial"/>
              </a:rPr>
              <a:t>事業内容</a:t>
            </a:r>
            <a:r>
              <a:rPr lang="ja-JP" sz="1400" b="0" i="0" u="none" strike="noStrike" cap="none" dirty="0">
                <a:solidFill>
                  <a:srgbClr val="000000"/>
                </a:solidFill>
                <a:latin typeface="Arial"/>
                <a:ea typeface="Arial"/>
                <a:cs typeface="Arial"/>
                <a:sym typeface="Arial"/>
              </a:rPr>
              <a:t>　宿泊事業、温浴事業、食品加工販売事業、</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　　　　　　レストラン事業、スポーツ事業</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　</a:t>
            </a:r>
            <a:r>
              <a:rPr lang="ja-JP" sz="1400" b="0" i="0" u="none" strike="noStrike" cap="none" dirty="0">
                <a:solidFill>
                  <a:srgbClr val="000000"/>
                </a:solidFill>
                <a:highlight>
                  <a:srgbClr val="C0C0C0"/>
                </a:highlight>
                <a:latin typeface="Arial"/>
                <a:ea typeface="Arial"/>
                <a:cs typeface="Arial"/>
                <a:sym typeface="Arial"/>
              </a:rPr>
              <a:t>参考数値</a:t>
            </a:r>
            <a:r>
              <a:rPr lang="ja-JP" sz="1400" b="0" i="0" u="none" strike="noStrike" cap="none" dirty="0">
                <a:solidFill>
                  <a:srgbClr val="000000"/>
                </a:solidFill>
                <a:latin typeface="Arial"/>
                <a:ea typeface="Arial"/>
                <a:cs typeface="Arial"/>
                <a:sym typeface="Arial"/>
              </a:rPr>
              <a:t>　御殿場のみ年間利用客数　１８０万人</a:t>
            </a:r>
            <a:endParaRPr dirty="0"/>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　　　　　　合計ホテル宿泊者数　　　　５２万人</a:t>
            </a:r>
            <a:endParaRPr dirty="0"/>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　　　　　　合計日帰り温浴入館者数　１５０万人</a:t>
            </a:r>
            <a:endParaRPr sz="140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pic>
        <p:nvPicPr>
          <p:cNvPr id="221" name="Google Shape;221;p6"/>
          <p:cNvPicPr preferRelativeResize="0"/>
          <p:nvPr/>
        </p:nvPicPr>
        <p:blipFill rotWithShape="1">
          <a:blip r:embed="rId3">
            <a:alphaModFix/>
          </a:blip>
          <a:srcRect/>
          <a:stretch/>
        </p:blipFill>
        <p:spPr>
          <a:xfrm>
            <a:off x="8876278" y="3633490"/>
            <a:ext cx="2700000" cy="1523117"/>
          </a:xfrm>
          <a:prstGeom prst="rect">
            <a:avLst/>
          </a:prstGeom>
          <a:noFill/>
          <a:ln>
            <a:noFill/>
          </a:ln>
        </p:spPr>
      </p:pic>
      <p:pic>
        <p:nvPicPr>
          <p:cNvPr id="222" name="Google Shape;222;p6"/>
          <p:cNvPicPr preferRelativeResize="0"/>
          <p:nvPr/>
        </p:nvPicPr>
        <p:blipFill rotWithShape="1">
          <a:blip r:embed="rId4">
            <a:alphaModFix/>
          </a:blip>
          <a:srcRect/>
          <a:stretch/>
        </p:blipFill>
        <p:spPr>
          <a:xfrm>
            <a:off x="10923155" y="10672"/>
            <a:ext cx="801332" cy="756000"/>
          </a:xfrm>
          <a:prstGeom prst="rect">
            <a:avLst/>
          </a:prstGeom>
          <a:noFill/>
          <a:ln>
            <a:noFill/>
          </a:ln>
        </p:spPr>
      </p:pic>
      <p:pic>
        <p:nvPicPr>
          <p:cNvPr id="223" name="Google Shape;223;p6"/>
          <p:cNvPicPr preferRelativeResize="0"/>
          <p:nvPr/>
        </p:nvPicPr>
        <p:blipFill rotWithShape="1">
          <a:blip r:embed="rId5">
            <a:alphaModFix/>
          </a:blip>
          <a:srcRect/>
          <a:stretch/>
        </p:blipFill>
        <p:spPr>
          <a:xfrm>
            <a:off x="11658578" y="82446"/>
            <a:ext cx="499866" cy="540000"/>
          </a:xfrm>
          <a:prstGeom prst="rect">
            <a:avLst/>
          </a:prstGeom>
          <a:noFill/>
          <a:ln>
            <a:noFill/>
          </a:ln>
        </p:spPr>
      </p:pic>
      <p:sp>
        <p:nvSpPr>
          <p:cNvPr id="224" name="Google Shape;224;p6"/>
          <p:cNvSpPr txBox="1"/>
          <p:nvPr/>
        </p:nvSpPr>
        <p:spPr>
          <a:xfrm>
            <a:off x="201336" y="176169"/>
            <a:ext cx="1669047" cy="399749"/>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1.</a:t>
            </a:r>
            <a:r>
              <a:rPr lang="en-US" altLang="ja-JP" sz="1800" b="1" dirty="0">
                <a:solidFill>
                  <a:schemeClr val="dk1"/>
                </a:solidFill>
                <a:latin typeface="Arial"/>
                <a:ea typeface="Arial"/>
                <a:cs typeface="Arial"/>
                <a:sym typeface="Arial"/>
              </a:rPr>
              <a:t>3</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主催企業</a:t>
            </a:r>
            <a:endParaRPr sz="1800" b="1" dirty="0">
              <a:solidFill>
                <a:schemeClr val="dk1"/>
              </a:solidFill>
              <a:latin typeface="Arial"/>
              <a:ea typeface="Arial"/>
              <a:cs typeface="Arial"/>
              <a:sym typeface="Arial"/>
            </a:endParaRPr>
          </a:p>
        </p:txBody>
      </p:sp>
      <p:sp>
        <p:nvSpPr>
          <p:cNvPr id="225" name="Google Shape;225;p6"/>
          <p:cNvSpPr txBox="1"/>
          <p:nvPr/>
        </p:nvSpPr>
        <p:spPr>
          <a:xfrm>
            <a:off x="94950" y="5837377"/>
            <a:ext cx="420339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公式ホームページ▶　</a:t>
            </a:r>
            <a:r>
              <a:rPr lang="ja-JP" sz="14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時之栖 (tokinosumika.com)</a:t>
            </a:r>
            <a:endParaRPr sz="1400" b="1">
              <a:solidFill>
                <a:schemeClr val="dk1"/>
              </a:solidFill>
              <a:latin typeface="Arial"/>
              <a:ea typeface="Arial"/>
              <a:cs typeface="Arial"/>
              <a:sym typeface="Arial"/>
            </a:endParaRPr>
          </a:p>
        </p:txBody>
      </p:sp>
      <p:pic>
        <p:nvPicPr>
          <p:cNvPr id="226" name="Google Shape;226;p6"/>
          <p:cNvPicPr preferRelativeResize="0"/>
          <p:nvPr/>
        </p:nvPicPr>
        <p:blipFill rotWithShape="1">
          <a:blip r:embed="rId7">
            <a:alphaModFix/>
          </a:blip>
          <a:srcRect/>
          <a:stretch/>
        </p:blipFill>
        <p:spPr>
          <a:xfrm>
            <a:off x="6196668" y="617879"/>
            <a:ext cx="5376000" cy="3024000"/>
          </a:xfrm>
          <a:prstGeom prst="rect">
            <a:avLst/>
          </a:prstGeom>
          <a:noFill/>
          <a:ln>
            <a:noFill/>
          </a:ln>
        </p:spPr>
      </p:pic>
      <p:pic>
        <p:nvPicPr>
          <p:cNvPr id="227" name="Google Shape;227;p6"/>
          <p:cNvPicPr preferRelativeResize="0"/>
          <p:nvPr/>
        </p:nvPicPr>
        <p:blipFill rotWithShape="1">
          <a:blip r:embed="rId8">
            <a:alphaModFix/>
          </a:blip>
          <a:srcRect/>
          <a:stretch/>
        </p:blipFill>
        <p:spPr>
          <a:xfrm>
            <a:off x="8888621" y="5148979"/>
            <a:ext cx="2685204" cy="1512000"/>
          </a:xfrm>
          <a:prstGeom prst="rect">
            <a:avLst/>
          </a:prstGeom>
          <a:noFill/>
          <a:ln>
            <a:noFill/>
          </a:ln>
        </p:spPr>
      </p:pic>
      <p:pic>
        <p:nvPicPr>
          <p:cNvPr id="228" name="Google Shape;228;p6"/>
          <p:cNvPicPr preferRelativeResize="0"/>
          <p:nvPr/>
        </p:nvPicPr>
        <p:blipFill rotWithShape="1">
          <a:blip r:embed="rId9">
            <a:alphaModFix/>
          </a:blip>
          <a:srcRect/>
          <a:stretch/>
        </p:blipFill>
        <p:spPr>
          <a:xfrm>
            <a:off x="6201447" y="3643347"/>
            <a:ext cx="2700000" cy="1523718"/>
          </a:xfrm>
          <a:prstGeom prst="rect">
            <a:avLst/>
          </a:prstGeom>
          <a:noFill/>
          <a:ln>
            <a:noFill/>
          </a:ln>
        </p:spPr>
      </p:pic>
      <p:pic>
        <p:nvPicPr>
          <p:cNvPr id="229" name="Google Shape;229;p6"/>
          <p:cNvPicPr preferRelativeResize="0"/>
          <p:nvPr/>
        </p:nvPicPr>
        <p:blipFill rotWithShape="1">
          <a:blip r:embed="rId10">
            <a:alphaModFix/>
          </a:blip>
          <a:srcRect/>
          <a:stretch/>
        </p:blipFill>
        <p:spPr>
          <a:xfrm>
            <a:off x="6203416" y="5153008"/>
            <a:ext cx="2685207" cy="1512000"/>
          </a:xfrm>
          <a:prstGeom prst="rect">
            <a:avLst/>
          </a:prstGeom>
          <a:noFill/>
          <a:ln>
            <a:noFill/>
          </a:ln>
        </p:spPr>
      </p:pic>
      <p:sp>
        <p:nvSpPr>
          <p:cNvPr id="230" name="Google Shape;23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5</a:t>
            </a:fld>
            <a:endParaRPr/>
          </a:p>
        </p:txBody>
      </p:sp>
      <p:sp>
        <p:nvSpPr>
          <p:cNvPr id="231" name="Google Shape;23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 2024 ボードゲーム大祭実行委員会</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7"/>
          <p:cNvSpPr txBox="1"/>
          <p:nvPr/>
        </p:nvSpPr>
        <p:spPr>
          <a:xfrm>
            <a:off x="595619" y="399667"/>
            <a:ext cx="46475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0" i="0" u="none" strike="noStrike" cap="none" dirty="0">
                <a:solidFill>
                  <a:srgbClr val="000000"/>
                </a:solidFill>
                <a:latin typeface="Arial"/>
                <a:ea typeface="Arial"/>
                <a:cs typeface="Arial"/>
                <a:sym typeface="Arial"/>
              </a:rPr>
              <a:t>株式会社　</a:t>
            </a:r>
            <a:r>
              <a:rPr lang="ja-JP" sz="4800" b="1" i="0" u="none" strike="noStrike" cap="none" dirty="0">
                <a:solidFill>
                  <a:srgbClr val="000000"/>
                </a:solidFill>
                <a:latin typeface="Arial"/>
                <a:ea typeface="Arial"/>
                <a:cs typeface="Arial"/>
                <a:sym typeface="Arial"/>
              </a:rPr>
              <a:t>バトン</a:t>
            </a:r>
            <a:r>
              <a:rPr lang="ja-JP" sz="1600" b="0" i="1" u="none" strike="noStrike" cap="none" dirty="0">
                <a:solidFill>
                  <a:srgbClr val="000000"/>
                </a:solidFill>
                <a:latin typeface="Arial"/>
                <a:ea typeface="Arial"/>
                <a:cs typeface="Arial"/>
                <a:sym typeface="Arial"/>
              </a:rPr>
              <a:t>　　　　　　　　  　　　　　　　　　</a:t>
            </a:r>
            <a:endParaRPr sz="1600" b="0"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ja-JP" sz="1600" i="1" dirty="0">
                <a:solidFill>
                  <a:srgbClr val="000000"/>
                </a:solidFill>
                <a:latin typeface="Arial"/>
                <a:ea typeface="Arial"/>
                <a:cs typeface="Arial"/>
                <a:sym typeface="Arial"/>
              </a:rPr>
              <a:t>　　　　　　　　　　　  </a:t>
            </a:r>
            <a:r>
              <a:rPr lang="ja-JP" sz="1600" b="0" i="1" u="none" strike="noStrike" cap="none" dirty="0">
                <a:solidFill>
                  <a:srgbClr val="000000"/>
                </a:solidFill>
                <a:latin typeface="Arial"/>
                <a:ea typeface="Arial"/>
                <a:cs typeface="Arial"/>
                <a:sym typeface="Arial"/>
              </a:rPr>
              <a:t>Baton</a:t>
            </a:r>
            <a:endParaRPr dirty="0"/>
          </a:p>
        </p:txBody>
      </p:sp>
      <p:sp>
        <p:nvSpPr>
          <p:cNvPr id="237" name="Google Shape;237;p7"/>
          <p:cNvSpPr txBox="1"/>
          <p:nvPr/>
        </p:nvSpPr>
        <p:spPr>
          <a:xfrm>
            <a:off x="102066" y="1476885"/>
            <a:ext cx="6063842" cy="41242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dirty="0">
                <a:solidFill>
                  <a:schemeClr val="dk1"/>
                </a:solidFill>
                <a:latin typeface="Arial"/>
                <a:ea typeface="Arial"/>
                <a:cs typeface="Arial"/>
                <a:sym typeface="Arial"/>
              </a:rPr>
              <a:t>『バトン』について・・・</a:t>
            </a:r>
            <a:endParaRPr sz="1200" dirty="0">
              <a:solidFill>
                <a:schemeClr val="dk1"/>
              </a:solidFill>
              <a:latin typeface="Arial"/>
              <a:ea typeface="Arial"/>
              <a:cs typeface="Arial"/>
              <a:sym typeface="Arial"/>
            </a:endParaRPr>
          </a:p>
          <a:p>
            <a:pPr marL="0" marR="0" lvl="0" indent="0" algn="l" rtl="0">
              <a:spcBef>
                <a:spcPts val="0"/>
              </a:spcBef>
              <a:spcAft>
                <a:spcPts val="0"/>
              </a:spcAft>
              <a:buNone/>
            </a:pP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latin typeface="Arial"/>
                <a:ea typeface="Arial"/>
                <a:cs typeface="Arial"/>
                <a:sym typeface="Arial"/>
              </a:rPr>
              <a:t>　　ボードゲームは、</a:t>
            </a:r>
            <a:r>
              <a:rPr lang="ja-JP" sz="1200" b="0" i="0" dirty="0">
                <a:solidFill>
                  <a:srgbClr val="000000"/>
                </a:solidFill>
                <a:latin typeface="Arial"/>
                <a:ea typeface="Arial"/>
                <a:cs typeface="Arial"/>
                <a:sym typeface="Arial"/>
              </a:rPr>
              <a:t>家族間のコミュニケーションのツールとして、子供向けの</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b="0" i="0" dirty="0">
                <a:solidFill>
                  <a:srgbClr val="000000"/>
                </a:solidFill>
                <a:latin typeface="Arial"/>
                <a:ea typeface="Arial"/>
                <a:cs typeface="Arial"/>
                <a:sym typeface="Arial"/>
              </a:rPr>
              <a:t>　知育玩具として、年配者向けの娯楽の一つとして、老若男女問わずいつでも気軽に</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b="0" i="0" dirty="0">
                <a:solidFill>
                  <a:srgbClr val="000000"/>
                </a:solidFill>
                <a:latin typeface="Arial"/>
                <a:ea typeface="Arial"/>
                <a:cs typeface="Arial"/>
                <a:sym typeface="Arial"/>
              </a:rPr>
              <a:t>　遊ぶことができます。</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dirty="0">
                <a:solidFill>
                  <a:srgbClr val="000000"/>
                </a:solidFill>
                <a:latin typeface="Arial"/>
                <a:ea typeface="Arial"/>
                <a:cs typeface="Arial"/>
                <a:sym typeface="Arial"/>
              </a:rPr>
              <a:t>　　</a:t>
            </a:r>
            <a:r>
              <a:rPr lang="ja-JP" sz="1200" b="0" i="0" dirty="0">
                <a:solidFill>
                  <a:srgbClr val="000000"/>
                </a:solidFill>
                <a:latin typeface="Arial"/>
                <a:ea typeface="Arial"/>
                <a:cs typeface="Arial"/>
                <a:sym typeface="Arial"/>
              </a:rPr>
              <a:t>当社では、そんなボードゲームの魅力をさらに伝えるべく、ボードゲームを</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dirty="0">
                <a:solidFill>
                  <a:srgbClr val="000000"/>
                </a:solidFill>
                <a:latin typeface="Arial"/>
                <a:ea typeface="Arial"/>
                <a:cs typeface="Arial"/>
                <a:sym typeface="Arial"/>
              </a:rPr>
              <a:t>　</a:t>
            </a:r>
            <a:r>
              <a:rPr lang="ja-JP" sz="1200" b="0" i="0" dirty="0">
                <a:solidFill>
                  <a:srgbClr val="000000"/>
                </a:solidFill>
                <a:latin typeface="Arial"/>
                <a:ea typeface="Arial"/>
                <a:cs typeface="Arial"/>
                <a:sym typeface="Arial"/>
              </a:rPr>
              <a:t>中心としたホビー商品のネット通販事業を通して、市場の活性化・拡大に</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dirty="0">
                <a:solidFill>
                  <a:srgbClr val="000000"/>
                </a:solidFill>
                <a:latin typeface="Arial"/>
                <a:ea typeface="Arial"/>
                <a:cs typeface="Arial"/>
                <a:sym typeface="Arial"/>
              </a:rPr>
              <a:t>　</a:t>
            </a:r>
            <a:r>
              <a:rPr lang="ja-JP" sz="1200" b="0" i="0" dirty="0">
                <a:solidFill>
                  <a:srgbClr val="000000"/>
                </a:solidFill>
                <a:latin typeface="Arial"/>
                <a:ea typeface="Arial"/>
                <a:cs typeface="Arial"/>
                <a:sym typeface="Arial"/>
              </a:rPr>
              <a:t>貢献していきたいと考えております。</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endParaRPr sz="1200" u="none" strike="noStrike" cap="none" dirty="0">
              <a:solidFill>
                <a:srgbClr val="000000"/>
              </a:solidFill>
              <a:highlight>
                <a:srgbClr val="C0C0C0"/>
              </a:highlight>
              <a:latin typeface="Arial"/>
              <a:ea typeface="Arial"/>
              <a:cs typeface="Arial"/>
              <a:sym typeface="Arial"/>
            </a:endParaRPr>
          </a:p>
          <a:p>
            <a:pPr marL="0" marR="0" lvl="0" indent="0" algn="l" rtl="0">
              <a:spcBef>
                <a:spcPts val="0"/>
              </a:spcBef>
              <a:spcAft>
                <a:spcPts val="0"/>
              </a:spcAft>
              <a:buNone/>
            </a:pPr>
            <a:r>
              <a:rPr lang="ja-JP" sz="1200" b="0" i="0" dirty="0">
                <a:solidFill>
                  <a:srgbClr val="000000"/>
                </a:solidFill>
                <a:latin typeface="Arial"/>
                <a:ea typeface="Arial"/>
                <a:cs typeface="Arial"/>
                <a:sym typeface="Arial"/>
              </a:rPr>
              <a:t>　　また、ネット通販と並行して、アンテナショップを運営し、気軽に商品を</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dirty="0">
                <a:solidFill>
                  <a:srgbClr val="000000"/>
                </a:solidFill>
                <a:latin typeface="Arial"/>
                <a:ea typeface="Arial"/>
                <a:cs typeface="Arial"/>
                <a:sym typeface="Arial"/>
              </a:rPr>
              <a:t>　</a:t>
            </a:r>
            <a:r>
              <a:rPr lang="ja-JP" sz="1200" b="0" i="0" dirty="0">
                <a:solidFill>
                  <a:srgbClr val="000000"/>
                </a:solidFill>
                <a:latin typeface="Arial"/>
                <a:ea typeface="Arial"/>
                <a:cs typeface="Arial"/>
                <a:sym typeface="Arial"/>
              </a:rPr>
              <a:t>手に取り体験できる環境をご提供します。体験会などのイベントの開催や、</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dirty="0">
                <a:solidFill>
                  <a:srgbClr val="000000"/>
                </a:solidFill>
                <a:latin typeface="Arial"/>
                <a:ea typeface="Arial"/>
                <a:cs typeface="Arial"/>
                <a:sym typeface="Arial"/>
              </a:rPr>
              <a:t>　</a:t>
            </a:r>
            <a:r>
              <a:rPr lang="ja-JP" sz="1200" b="0" i="0" dirty="0">
                <a:solidFill>
                  <a:srgbClr val="000000"/>
                </a:solidFill>
                <a:latin typeface="Arial"/>
                <a:ea typeface="Arial"/>
                <a:cs typeface="Arial"/>
                <a:sym typeface="Arial"/>
              </a:rPr>
              <a:t>限定商品の製造など、小売業務だけではなく、新たな試みへ積極的に取り組んで</a:t>
            </a:r>
            <a:endParaRPr sz="12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200" dirty="0">
                <a:solidFill>
                  <a:srgbClr val="000000"/>
                </a:solidFill>
                <a:latin typeface="Arial"/>
                <a:ea typeface="Arial"/>
                <a:cs typeface="Arial"/>
                <a:sym typeface="Arial"/>
              </a:rPr>
              <a:t>　</a:t>
            </a:r>
            <a:r>
              <a:rPr lang="ja-JP" sz="1200" b="0" i="0" dirty="0">
                <a:solidFill>
                  <a:srgbClr val="000000"/>
                </a:solidFill>
                <a:latin typeface="Arial"/>
                <a:ea typeface="Arial"/>
                <a:cs typeface="Arial"/>
                <a:sym typeface="Arial"/>
              </a:rPr>
              <a:t>います。地方創生を掲げ、地域振興に貢献できるよう尽力致します。</a:t>
            </a:r>
            <a:endParaRPr sz="1200" b="0" i="0" u="none" strike="noStrike" cap="none" dirty="0">
              <a:solidFill>
                <a:srgbClr val="000000"/>
              </a:solidFill>
              <a:highlight>
                <a:srgbClr val="C0C0C0"/>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highlight>
                <a:srgbClr val="C0C0C0"/>
              </a:highlight>
              <a:latin typeface="Arial"/>
              <a:ea typeface="Arial"/>
              <a:cs typeface="Arial"/>
              <a:sym typeface="Arial"/>
            </a:endParaRPr>
          </a:p>
          <a:p>
            <a:pPr marL="0" marR="0" lvl="0" indent="0" algn="l" rtl="0">
              <a:spcBef>
                <a:spcPts val="0"/>
              </a:spcBef>
              <a:spcAft>
                <a:spcPts val="0"/>
              </a:spcAft>
              <a:buNone/>
            </a:pPr>
            <a:r>
              <a:rPr lang="ja-JP" sz="1400" dirty="0">
                <a:solidFill>
                  <a:srgbClr val="000000"/>
                </a:solidFill>
                <a:latin typeface="Arial"/>
                <a:ea typeface="Arial"/>
                <a:cs typeface="Arial"/>
                <a:sym typeface="Arial"/>
              </a:rPr>
              <a:t>　</a:t>
            </a:r>
            <a:r>
              <a:rPr lang="ja-JP" sz="1400" b="0" i="0" u="none" strike="noStrike" cap="none" dirty="0">
                <a:solidFill>
                  <a:srgbClr val="000000"/>
                </a:solidFill>
                <a:highlight>
                  <a:srgbClr val="C0C0C0"/>
                </a:highlight>
                <a:latin typeface="Arial"/>
                <a:ea typeface="Arial"/>
                <a:cs typeface="Arial"/>
                <a:sym typeface="Arial"/>
              </a:rPr>
              <a:t>事業内容</a:t>
            </a:r>
            <a:r>
              <a:rPr lang="ja-JP" sz="1400" b="0" i="0" u="none" strike="noStrike" cap="none" dirty="0">
                <a:solidFill>
                  <a:srgbClr val="000000"/>
                </a:solidFill>
                <a:latin typeface="Arial"/>
                <a:ea typeface="Arial"/>
                <a:cs typeface="Arial"/>
                <a:sym typeface="Arial"/>
              </a:rPr>
              <a:t>　</a:t>
            </a:r>
            <a:r>
              <a:rPr lang="ja-JP" sz="1400" b="0" i="0" dirty="0">
                <a:solidFill>
                  <a:srgbClr val="000000"/>
                </a:solidFill>
                <a:latin typeface="Arial"/>
                <a:ea typeface="Arial"/>
                <a:cs typeface="Arial"/>
                <a:sym typeface="Arial"/>
              </a:rPr>
              <a:t>ボードゲーム</a:t>
            </a:r>
            <a:r>
              <a:rPr lang="ja-JP" sz="1400" dirty="0">
                <a:solidFill>
                  <a:srgbClr val="000000"/>
                </a:solidFill>
                <a:latin typeface="Arial"/>
                <a:ea typeface="Arial"/>
                <a:cs typeface="Arial"/>
                <a:sym typeface="Arial"/>
              </a:rPr>
              <a:t>・</a:t>
            </a:r>
            <a:r>
              <a:rPr lang="ja-JP" sz="1400" b="0" i="0" dirty="0">
                <a:solidFill>
                  <a:srgbClr val="000000"/>
                </a:solidFill>
                <a:latin typeface="Arial"/>
                <a:ea typeface="Arial"/>
                <a:cs typeface="Arial"/>
                <a:sym typeface="Arial"/>
              </a:rPr>
              <a:t>ホビー</a:t>
            </a:r>
            <a:r>
              <a:rPr lang="ja-JP" sz="1400" dirty="0">
                <a:solidFill>
                  <a:srgbClr val="000000"/>
                </a:solidFill>
                <a:latin typeface="Arial"/>
                <a:ea typeface="Arial"/>
                <a:cs typeface="Arial"/>
                <a:sym typeface="Arial"/>
              </a:rPr>
              <a:t>・</a:t>
            </a:r>
            <a:r>
              <a:rPr lang="ja-JP" sz="1400" b="0" i="0" dirty="0">
                <a:solidFill>
                  <a:srgbClr val="000000"/>
                </a:solidFill>
                <a:latin typeface="Arial"/>
                <a:ea typeface="Arial"/>
                <a:cs typeface="Arial"/>
                <a:sym typeface="Arial"/>
              </a:rPr>
              <a:t>玩具を中心とした商品の</a:t>
            </a:r>
            <a:endParaRPr sz="1400" b="0" i="0" dirty="0">
              <a:solidFill>
                <a:srgbClr val="000000"/>
              </a:solidFill>
              <a:latin typeface="Arial"/>
              <a:ea typeface="Arial"/>
              <a:cs typeface="Arial"/>
              <a:sym typeface="Arial"/>
            </a:endParaRPr>
          </a:p>
          <a:p>
            <a:pPr marL="0" marR="0" lvl="0" indent="0" algn="l" rtl="0">
              <a:spcBef>
                <a:spcPts val="0"/>
              </a:spcBef>
              <a:spcAft>
                <a:spcPts val="0"/>
              </a:spcAft>
              <a:buNone/>
            </a:pPr>
            <a:r>
              <a:rPr lang="ja-JP" sz="1400" dirty="0">
                <a:solidFill>
                  <a:srgbClr val="000000"/>
                </a:solidFill>
                <a:latin typeface="Arial"/>
                <a:ea typeface="Arial"/>
                <a:cs typeface="Arial"/>
                <a:sym typeface="Arial"/>
              </a:rPr>
              <a:t>　　　　　　</a:t>
            </a:r>
            <a:r>
              <a:rPr lang="ja-JP" sz="1400" b="0" i="0" dirty="0">
                <a:solidFill>
                  <a:srgbClr val="000000"/>
                </a:solidFill>
                <a:latin typeface="Arial"/>
                <a:ea typeface="Arial"/>
                <a:cs typeface="Arial"/>
                <a:sym typeface="Arial"/>
              </a:rPr>
              <a:t>企画・仕入</a:t>
            </a:r>
            <a:r>
              <a:rPr lang="ja-JP" sz="1400" dirty="0">
                <a:solidFill>
                  <a:srgbClr val="000000"/>
                </a:solidFill>
                <a:latin typeface="Arial"/>
                <a:ea typeface="Arial"/>
                <a:cs typeface="Arial"/>
                <a:sym typeface="Arial"/>
              </a:rPr>
              <a:t>・</a:t>
            </a:r>
            <a:r>
              <a:rPr lang="ja-JP" sz="1400" b="0" i="0" dirty="0">
                <a:solidFill>
                  <a:srgbClr val="000000"/>
                </a:solidFill>
                <a:latin typeface="Arial"/>
                <a:ea typeface="Arial"/>
                <a:cs typeface="Arial"/>
                <a:sym typeface="Arial"/>
              </a:rPr>
              <a:t>販売、店舗</a:t>
            </a:r>
            <a:r>
              <a:rPr lang="ja-JP" sz="1400" dirty="0">
                <a:solidFill>
                  <a:srgbClr val="000000"/>
                </a:solidFill>
                <a:latin typeface="Arial"/>
                <a:ea typeface="Arial"/>
                <a:cs typeface="Arial"/>
                <a:sym typeface="Arial"/>
              </a:rPr>
              <a:t>「</a:t>
            </a:r>
            <a:r>
              <a:rPr lang="ja-JP" sz="1400" b="0" i="0" dirty="0">
                <a:solidFill>
                  <a:srgbClr val="000000"/>
                </a:solidFill>
                <a:latin typeface="Arial"/>
                <a:ea typeface="Arial"/>
                <a:cs typeface="Arial"/>
                <a:sym typeface="Arial"/>
              </a:rPr>
              <a:t>風見鶏</a:t>
            </a:r>
            <a:r>
              <a:rPr lang="ja-JP" sz="1400" dirty="0">
                <a:solidFill>
                  <a:srgbClr val="000000"/>
                </a:solidFill>
                <a:latin typeface="Arial"/>
                <a:ea typeface="Arial"/>
                <a:cs typeface="Arial"/>
                <a:sym typeface="Arial"/>
              </a:rPr>
              <a:t>」</a:t>
            </a:r>
            <a:r>
              <a:rPr lang="ja-JP" sz="1400" b="0" i="0" dirty="0">
                <a:solidFill>
                  <a:srgbClr val="000000"/>
                </a:solidFill>
                <a:latin typeface="Arial"/>
                <a:ea typeface="Arial"/>
                <a:cs typeface="Arial"/>
                <a:sym typeface="Arial"/>
              </a:rPr>
              <a:t>の運営</a:t>
            </a:r>
            <a:endParaRPr dirty="0"/>
          </a:p>
          <a:p>
            <a:pPr marL="0" marR="0" lvl="0" indent="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　</a:t>
            </a:r>
            <a:r>
              <a:rPr lang="ja-JP" sz="1400" b="0" i="0" u="none" strike="noStrike" cap="none" dirty="0">
                <a:solidFill>
                  <a:srgbClr val="000000"/>
                </a:solidFill>
                <a:highlight>
                  <a:srgbClr val="C0C0C0"/>
                </a:highlight>
                <a:latin typeface="Arial"/>
                <a:ea typeface="Arial"/>
                <a:cs typeface="Arial"/>
                <a:sym typeface="Arial"/>
              </a:rPr>
              <a:t>参考情報</a:t>
            </a:r>
            <a:r>
              <a:rPr lang="ja-JP" sz="1400" b="0" i="0" u="none" strike="noStrike" cap="none" dirty="0">
                <a:solidFill>
                  <a:srgbClr val="000000"/>
                </a:solidFill>
                <a:latin typeface="Arial"/>
                <a:ea typeface="Arial"/>
                <a:cs typeface="Arial"/>
                <a:sym typeface="Arial"/>
              </a:rPr>
              <a:t>　「みしまっぷ」が三島市ふるさと納税返礼品に採用</a:t>
            </a:r>
            <a:endParaRPr dirty="0"/>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rgbClr val="000000"/>
                </a:solidFill>
                <a:latin typeface="Arial"/>
                <a:ea typeface="Arial"/>
                <a:cs typeface="Arial"/>
                <a:sym typeface="Arial"/>
              </a:rPr>
              <a:t>　　　　　　楽天市場「月間優秀ショップ」受賞多数</a:t>
            </a:r>
            <a:endParaRPr sz="140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p:txBody>
      </p:sp>
      <p:pic>
        <p:nvPicPr>
          <p:cNvPr id="238" name="Google Shape;238;p7"/>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239" name="Google Shape;239;p7"/>
          <p:cNvPicPr preferRelativeResize="0"/>
          <p:nvPr/>
        </p:nvPicPr>
        <p:blipFill rotWithShape="1">
          <a:blip r:embed="rId4">
            <a:alphaModFix/>
          </a:blip>
          <a:srcRect/>
          <a:stretch/>
        </p:blipFill>
        <p:spPr>
          <a:xfrm>
            <a:off x="11658578" y="82446"/>
            <a:ext cx="499866" cy="540000"/>
          </a:xfrm>
          <a:prstGeom prst="rect">
            <a:avLst/>
          </a:prstGeom>
          <a:noFill/>
          <a:ln>
            <a:noFill/>
          </a:ln>
        </p:spPr>
      </p:pic>
      <p:sp>
        <p:nvSpPr>
          <p:cNvPr id="240" name="Google Shape;240;p7"/>
          <p:cNvSpPr txBox="1"/>
          <p:nvPr/>
        </p:nvSpPr>
        <p:spPr>
          <a:xfrm>
            <a:off x="201336" y="176169"/>
            <a:ext cx="1669047" cy="399749"/>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1.</a:t>
            </a:r>
            <a:r>
              <a:rPr lang="en-US" altLang="ja-JP" sz="1800" b="1" dirty="0">
                <a:solidFill>
                  <a:schemeClr val="dk1"/>
                </a:solidFill>
                <a:latin typeface="Arial"/>
                <a:ea typeface="Arial"/>
                <a:cs typeface="Arial"/>
                <a:sym typeface="Arial"/>
              </a:rPr>
              <a:t>3</a:t>
            </a:r>
            <a:r>
              <a:rPr lang="ja-JP" sz="1800" b="1" dirty="0">
                <a:solidFill>
                  <a:schemeClr val="dk1"/>
                </a:solidFill>
                <a:latin typeface="Arial"/>
                <a:ea typeface="Arial"/>
                <a:cs typeface="Arial"/>
                <a:sym typeface="Arial"/>
              </a:rPr>
              <a:t>　</a:t>
            </a:r>
            <a:r>
              <a:rPr lang="ja-JP" altLang="en-US" sz="1800" b="1" u="sng" dirty="0">
                <a:solidFill>
                  <a:schemeClr val="dk1"/>
                </a:solidFill>
                <a:latin typeface="Arial"/>
                <a:ea typeface="Arial"/>
                <a:cs typeface="Arial"/>
                <a:sym typeface="Arial"/>
              </a:rPr>
              <a:t>協力</a:t>
            </a:r>
            <a:r>
              <a:rPr lang="ja-JP" sz="1800" b="1" u="sng" dirty="0">
                <a:solidFill>
                  <a:schemeClr val="dk1"/>
                </a:solidFill>
                <a:latin typeface="Arial Black"/>
                <a:ea typeface="Arial Black"/>
                <a:cs typeface="Arial Black"/>
                <a:sym typeface="Arial Black"/>
              </a:rPr>
              <a:t>企業</a:t>
            </a:r>
            <a:endParaRPr sz="1800" b="1" dirty="0">
              <a:solidFill>
                <a:schemeClr val="dk1"/>
              </a:solidFill>
              <a:latin typeface="Arial"/>
              <a:ea typeface="Arial"/>
              <a:cs typeface="Arial"/>
              <a:sym typeface="Arial"/>
            </a:endParaRPr>
          </a:p>
        </p:txBody>
      </p:sp>
      <p:sp>
        <p:nvSpPr>
          <p:cNvPr id="241" name="Google Shape;241;p7"/>
          <p:cNvSpPr txBox="1"/>
          <p:nvPr/>
        </p:nvSpPr>
        <p:spPr>
          <a:xfrm>
            <a:off x="1902559" y="5396712"/>
            <a:ext cx="3531884"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u="sng"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トップページ - 株式会社バトン (baton-net.jp)</a:t>
            </a:r>
            <a:endParaRPr sz="1100" dirty="0">
              <a:solidFill>
                <a:schemeClr val="dk1"/>
              </a:solidFill>
              <a:latin typeface="Arial"/>
              <a:ea typeface="Arial"/>
              <a:cs typeface="Arial"/>
              <a:sym typeface="Arial"/>
            </a:endParaRPr>
          </a:p>
        </p:txBody>
      </p:sp>
      <p:sp>
        <p:nvSpPr>
          <p:cNvPr id="242" name="Google Shape;242;p7"/>
          <p:cNvSpPr txBox="1"/>
          <p:nvPr/>
        </p:nvSpPr>
        <p:spPr>
          <a:xfrm>
            <a:off x="160040" y="5331505"/>
            <a:ext cx="180049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dirty="0">
                <a:solidFill>
                  <a:schemeClr val="dk1"/>
                </a:solidFill>
                <a:latin typeface="Arial"/>
                <a:ea typeface="Arial"/>
                <a:cs typeface="Arial"/>
                <a:sym typeface="Arial"/>
              </a:rPr>
              <a:t>公式ホームページ▶</a:t>
            </a:r>
            <a:endParaRPr dirty="0"/>
          </a:p>
        </p:txBody>
      </p:sp>
      <p:sp>
        <p:nvSpPr>
          <p:cNvPr id="243" name="Google Shape;243;p7"/>
          <p:cNvSpPr txBox="1"/>
          <p:nvPr/>
        </p:nvSpPr>
        <p:spPr>
          <a:xfrm>
            <a:off x="1902559" y="5759095"/>
            <a:ext cx="380886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u="sng" dirty="0">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フィギュア・ホビー通販 バトンストア (baton-store.jp)</a:t>
            </a:r>
            <a:endParaRPr sz="1100" dirty="0">
              <a:solidFill>
                <a:schemeClr val="dk1"/>
              </a:solidFill>
              <a:latin typeface="Arial"/>
              <a:ea typeface="Arial"/>
              <a:cs typeface="Arial"/>
              <a:sym typeface="Arial"/>
            </a:endParaRPr>
          </a:p>
        </p:txBody>
      </p:sp>
      <p:sp>
        <p:nvSpPr>
          <p:cNvPr id="244" name="Google Shape;244;p7"/>
          <p:cNvSpPr txBox="1"/>
          <p:nvPr/>
        </p:nvSpPr>
        <p:spPr>
          <a:xfrm>
            <a:off x="160040" y="5712444"/>
            <a:ext cx="180049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dirty="0">
                <a:solidFill>
                  <a:schemeClr val="dk1"/>
                </a:solidFill>
                <a:latin typeface="Arial"/>
                <a:ea typeface="Arial"/>
                <a:cs typeface="Arial"/>
                <a:sym typeface="Arial"/>
              </a:rPr>
              <a:t>バトンストア本店▶</a:t>
            </a:r>
            <a:endParaRPr dirty="0"/>
          </a:p>
        </p:txBody>
      </p:sp>
      <p:pic>
        <p:nvPicPr>
          <p:cNvPr id="245" name="Google Shape;245;p7"/>
          <p:cNvPicPr preferRelativeResize="0"/>
          <p:nvPr/>
        </p:nvPicPr>
        <p:blipFill rotWithShape="1">
          <a:blip r:embed="rId7">
            <a:alphaModFix/>
          </a:blip>
          <a:srcRect/>
          <a:stretch/>
        </p:blipFill>
        <p:spPr>
          <a:xfrm>
            <a:off x="6255392" y="938276"/>
            <a:ext cx="5717972" cy="2160000"/>
          </a:xfrm>
          <a:prstGeom prst="rect">
            <a:avLst/>
          </a:prstGeom>
          <a:noFill/>
          <a:ln>
            <a:noFill/>
          </a:ln>
        </p:spPr>
      </p:pic>
      <p:sp>
        <p:nvSpPr>
          <p:cNvPr id="246" name="Google Shape;24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6</a:t>
            </a:fld>
            <a:endParaRPr/>
          </a:p>
        </p:txBody>
      </p:sp>
      <p:sp>
        <p:nvSpPr>
          <p:cNvPr id="247" name="Google Shape;2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 2024 ボードゲーム大祭実行委員会</a:t>
            </a:r>
            <a:endParaRPr/>
          </a:p>
        </p:txBody>
      </p:sp>
      <p:pic>
        <p:nvPicPr>
          <p:cNvPr id="248" name="Google Shape;248;p7" descr="ボードゲームショップ風見鶏、三島市が舞台の新作ボードゲーム ..."/>
          <p:cNvPicPr preferRelativeResize="0"/>
          <p:nvPr/>
        </p:nvPicPr>
        <p:blipFill rotWithShape="1">
          <a:blip r:embed="rId8">
            <a:alphaModFix/>
          </a:blip>
          <a:srcRect/>
          <a:stretch/>
        </p:blipFill>
        <p:spPr>
          <a:xfrm>
            <a:off x="9273364" y="3969231"/>
            <a:ext cx="2700000" cy="1516163"/>
          </a:xfrm>
          <a:prstGeom prst="rect">
            <a:avLst/>
          </a:prstGeom>
          <a:noFill/>
          <a:ln>
            <a:noFill/>
          </a:ln>
        </p:spPr>
      </p:pic>
      <p:pic>
        <p:nvPicPr>
          <p:cNvPr id="249" name="Google Shape;249;p7" descr="風見鶏』大人も子供もいっしょに楽しむ三島のボードゲーム専門店 ..."/>
          <p:cNvPicPr preferRelativeResize="0"/>
          <p:nvPr/>
        </p:nvPicPr>
        <p:blipFill rotWithShape="1">
          <a:blip r:embed="rId9">
            <a:alphaModFix/>
          </a:blip>
          <a:srcRect/>
          <a:stretch/>
        </p:blipFill>
        <p:spPr>
          <a:xfrm>
            <a:off x="6255392" y="3573216"/>
            <a:ext cx="2880000" cy="2160000"/>
          </a:xfrm>
          <a:prstGeom prst="rect">
            <a:avLst/>
          </a:prstGeom>
          <a:noFill/>
          <a:ln>
            <a:noFill/>
          </a:ln>
        </p:spPr>
      </p:pic>
      <p:sp>
        <p:nvSpPr>
          <p:cNvPr id="2" name="Google Shape;244;p7">
            <a:extLst>
              <a:ext uri="{FF2B5EF4-FFF2-40B4-BE49-F238E27FC236}">
                <a16:creationId xmlns:a16="http://schemas.microsoft.com/office/drawing/2014/main" id="{B56D383C-0910-61A9-ED45-80A99D12E612}"/>
              </a:ext>
            </a:extLst>
          </p:cNvPr>
          <p:cNvSpPr txBox="1"/>
          <p:nvPr/>
        </p:nvSpPr>
        <p:spPr>
          <a:xfrm>
            <a:off x="135612" y="6120994"/>
            <a:ext cx="27432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dirty="0">
                <a:solidFill>
                  <a:schemeClr val="dk1"/>
                </a:solidFill>
                <a:latin typeface="Arial"/>
                <a:ea typeface="Arial"/>
                <a:cs typeface="Arial"/>
                <a:sym typeface="Arial"/>
              </a:rPr>
              <a:t>バトンストア</a:t>
            </a:r>
            <a:r>
              <a:rPr lang="ja-JP" altLang="en-US" sz="1400" b="1" dirty="0">
                <a:solidFill>
                  <a:schemeClr val="dk1"/>
                </a:solidFill>
                <a:latin typeface="Arial"/>
                <a:ea typeface="Arial"/>
                <a:cs typeface="Arial"/>
                <a:sym typeface="Arial"/>
              </a:rPr>
              <a:t>中野ﾌﾞﾛｰﾄﾞｳｪｲ</a:t>
            </a:r>
            <a:r>
              <a:rPr lang="ja-JP" sz="1400" b="1" dirty="0">
                <a:solidFill>
                  <a:schemeClr val="dk1"/>
                </a:solidFill>
                <a:latin typeface="Arial"/>
                <a:ea typeface="Arial"/>
                <a:cs typeface="Arial"/>
                <a:sym typeface="Arial"/>
              </a:rPr>
              <a:t>店▶</a:t>
            </a:r>
            <a:endParaRPr dirty="0"/>
          </a:p>
        </p:txBody>
      </p:sp>
      <p:sp>
        <p:nvSpPr>
          <p:cNvPr id="4" name="Google Shape;243;p7">
            <a:extLst>
              <a:ext uri="{FF2B5EF4-FFF2-40B4-BE49-F238E27FC236}">
                <a16:creationId xmlns:a16="http://schemas.microsoft.com/office/drawing/2014/main" id="{137A8701-993B-21E6-A5C7-F6CCD619FC8C}"/>
              </a:ext>
            </a:extLst>
          </p:cNvPr>
          <p:cNvSpPr txBox="1"/>
          <p:nvPr/>
        </p:nvSpPr>
        <p:spPr>
          <a:xfrm>
            <a:off x="2878812" y="6168240"/>
            <a:ext cx="380886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u="sng" dirty="0">
                <a:solidFill>
                  <a:schemeClr val="dk1"/>
                </a:solidFill>
                <a:latin typeface="Arial"/>
                <a:ea typeface="Arial"/>
                <a:cs typeface="Arial"/>
                <a:sym typeface="Arial"/>
                <a:hlinkClick r:id="rId10">
                  <a:extLst>
                    <a:ext uri="{A12FA001-AC4F-418D-AE19-62706E023703}">
                      <ahyp:hlinkClr xmlns:ahyp="http://schemas.microsoft.com/office/drawing/2018/hyperlinkcolor" val="tx"/>
                    </a:ext>
                  </a:extLst>
                </a:hlinkClick>
              </a:rPr>
              <a:t> バトンストア</a:t>
            </a:r>
            <a:r>
              <a:rPr lang="ja-JP" altLang="en-US" sz="1100" u="sng" dirty="0">
                <a:solidFill>
                  <a:schemeClr val="dk1"/>
                </a:solidFill>
                <a:latin typeface="Arial"/>
                <a:ea typeface="Arial"/>
                <a:cs typeface="Arial"/>
                <a:sym typeface="Arial"/>
                <a:hlinkClick r:id="rId10">
                  <a:extLst>
                    <a:ext uri="{A12FA001-AC4F-418D-AE19-62706E023703}">
                      <ahyp:hlinkClr xmlns:ahyp="http://schemas.microsoft.com/office/drawing/2018/hyperlinkcolor" val="tx"/>
                    </a:ext>
                  </a:extLst>
                </a:hlinkClick>
              </a:rPr>
              <a:t>中野ﾌﾞﾛｰﾄﾞｳｪｲ店</a:t>
            </a:r>
            <a:r>
              <a:rPr lang="ja-JP" sz="1100" u="sng" dirty="0">
                <a:solidFill>
                  <a:schemeClr val="dk1"/>
                </a:solidFill>
                <a:latin typeface="Arial"/>
                <a:ea typeface="Arial"/>
                <a:cs typeface="Arial"/>
                <a:sym typeface="Arial"/>
                <a:hlinkClick r:id="rId10">
                  <a:extLst>
                    <a:ext uri="{A12FA001-AC4F-418D-AE19-62706E023703}">
                      <ahyp:hlinkClr xmlns:ahyp="http://schemas.microsoft.com/office/drawing/2018/hyperlinkcolor" val="tx"/>
                    </a:ext>
                  </a:extLst>
                </a:hlinkClick>
              </a:rPr>
              <a:t> (baton-store.jp)</a:t>
            </a:r>
            <a:endParaRPr sz="1100" dirty="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8"/>
          <p:cNvSpPr txBox="1"/>
          <p:nvPr/>
        </p:nvSpPr>
        <p:spPr>
          <a:xfrm>
            <a:off x="201336" y="176169"/>
            <a:ext cx="1669047" cy="399749"/>
          </a:xfrm>
          <a:prstGeom prst="rect">
            <a:avLst/>
          </a:prstGeom>
          <a:no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1.</a:t>
            </a:r>
            <a:r>
              <a:rPr lang="en-US" altLang="ja-JP" sz="1800" b="1" dirty="0">
                <a:solidFill>
                  <a:schemeClr val="dk1"/>
                </a:solidFill>
                <a:latin typeface="Arial"/>
                <a:ea typeface="Arial"/>
                <a:cs typeface="Arial"/>
                <a:sym typeface="Arial"/>
              </a:rPr>
              <a:t>4</a:t>
            </a:r>
            <a:r>
              <a:rPr lang="ja-JP" sz="1800" b="1" dirty="0">
                <a:solidFill>
                  <a:schemeClr val="dk1"/>
                </a:solidFill>
                <a:latin typeface="Arial"/>
                <a:ea typeface="Arial"/>
                <a:cs typeface="Arial"/>
                <a:sym typeface="Arial"/>
              </a:rPr>
              <a:t>　</a:t>
            </a:r>
            <a:r>
              <a:rPr lang="ja-JP" sz="1800" b="1" u="sng" dirty="0">
                <a:solidFill>
                  <a:schemeClr val="dk1"/>
                </a:solidFill>
                <a:latin typeface="Arial Black"/>
                <a:ea typeface="Arial Black"/>
                <a:cs typeface="Arial Black"/>
                <a:sym typeface="Arial Black"/>
              </a:rPr>
              <a:t>会場案内</a:t>
            </a:r>
            <a:endParaRPr sz="1800" b="1" u="sng" dirty="0">
              <a:solidFill>
                <a:schemeClr val="dk1"/>
              </a:solidFill>
              <a:latin typeface="Arial Black"/>
              <a:ea typeface="Arial Black"/>
              <a:cs typeface="Arial Black"/>
              <a:sym typeface="Arial Black"/>
            </a:endParaRPr>
          </a:p>
        </p:txBody>
      </p:sp>
      <p:pic>
        <p:nvPicPr>
          <p:cNvPr id="255" name="Google Shape;255;p8"/>
          <p:cNvPicPr preferRelativeResize="0"/>
          <p:nvPr/>
        </p:nvPicPr>
        <p:blipFill rotWithShape="1">
          <a:blip r:embed="rId3">
            <a:alphaModFix/>
          </a:blip>
          <a:srcRect/>
          <a:stretch/>
        </p:blipFill>
        <p:spPr>
          <a:xfrm>
            <a:off x="10923155" y="10672"/>
            <a:ext cx="801332" cy="756000"/>
          </a:xfrm>
          <a:prstGeom prst="rect">
            <a:avLst/>
          </a:prstGeom>
          <a:noFill/>
          <a:ln>
            <a:noFill/>
          </a:ln>
        </p:spPr>
      </p:pic>
      <p:pic>
        <p:nvPicPr>
          <p:cNvPr id="256" name="Google Shape;256;p8"/>
          <p:cNvPicPr preferRelativeResize="0"/>
          <p:nvPr/>
        </p:nvPicPr>
        <p:blipFill rotWithShape="1">
          <a:blip r:embed="rId4">
            <a:alphaModFix/>
          </a:blip>
          <a:srcRect/>
          <a:stretch/>
        </p:blipFill>
        <p:spPr>
          <a:xfrm>
            <a:off x="11658578" y="82446"/>
            <a:ext cx="499866" cy="540000"/>
          </a:xfrm>
          <a:prstGeom prst="rect">
            <a:avLst/>
          </a:prstGeom>
          <a:noFill/>
          <a:ln>
            <a:noFill/>
          </a:ln>
        </p:spPr>
      </p:pic>
      <p:pic>
        <p:nvPicPr>
          <p:cNvPr id="257" name="Google Shape;257;p8" descr="電車・バスで"/>
          <p:cNvPicPr preferRelativeResize="0"/>
          <p:nvPr/>
        </p:nvPicPr>
        <p:blipFill rotWithShape="1">
          <a:blip r:embed="rId5">
            <a:alphaModFix/>
          </a:blip>
          <a:srcRect/>
          <a:stretch/>
        </p:blipFill>
        <p:spPr>
          <a:xfrm>
            <a:off x="193016" y="3925623"/>
            <a:ext cx="5760000" cy="2254980"/>
          </a:xfrm>
          <a:prstGeom prst="rect">
            <a:avLst/>
          </a:prstGeom>
          <a:noFill/>
          <a:ln>
            <a:noFill/>
          </a:ln>
        </p:spPr>
      </p:pic>
      <p:pic>
        <p:nvPicPr>
          <p:cNvPr id="258" name="Google Shape;258;p8" descr="車で"/>
          <p:cNvPicPr preferRelativeResize="0"/>
          <p:nvPr/>
        </p:nvPicPr>
        <p:blipFill rotWithShape="1">
          <a:blip r:embed="rId6">
            <a:alphaModFix/>
          </a:blip>
          <a:srcRect/>
          <a:stretch/>
        </p:blipFill>
        <p:spPr>
          <a:xfrm>
            <a:off x="201336" y="948512"/>
            <a:ext cx="5768185" cy="2160000"/>
          </a:xfrm>
          <a:prstGeom prst="rect">
            <a:avLst/>
          </a:prstGeom>
          <a:noFill/>
          <a:ln>
            <a:noFill/>
          </a:ln>
        </p:spPr>
      </p:pic>
      <p:sp>
        <p:nvSpPr>
          <p:cNvPr id="259" name="Google Shape;259;p8"/>
          <p:cNvSpPr txBox="1"/>
          <p:nvPr/>
        </p:nvSpPr>
        <p:spPr>
          <a:xfrm>
            <a:off x="125904" y="640735"/>
            <a:ext cx="193835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a:solidFill>
                  <a:schemeClr val="dk1"/>
                </a:solidFill>
                <a:latin typeface="Arial"/>
                <a:ea typeface="Arial"/>
                <a:cs typeface="Arial"/>
                <a:sym typeface="Arial"/>
              </a:rPr>
              <a:t>(お車でお越しの場合)</a:t>
            </a:r>
            <a:endParaRPr sz="1400">
              <a:solidFill>
                <a:schemeClr val="dk1"/>
              </a:solidFill>
              <a:latin typeface="Arial"/>
              <a:ea typeface="Arial"/>
              <a:cs typeface="Arial"/>
              <a:sym typeface="Arial"/>
            </a:endParaRPr>
          </a:p>
        </p:txBody>
      </p:sp>
      <p:sp>
        <p:nvSpPr>
          <p:cNvPr id="260" name="Google Shape;260;p8"/>
          <p:cNvSpPr txBox="1"/>
          <p:nvPr/>
        </p:nvSpPr>
        <p:spPr>
          <a:xfrm>
            <a:off x="125904" y="3639450"/>
            <a:ext cx="554510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a:solidFill>
                  <a:schemeClr val="dk1"/>
                </a:solidFill>
                <a:latin typeface="Arial"/>
                <a:ea typeface="Arial"/>
                <a:cs typeface="Arial"/>
                <a:sym typeface="Arial"/>
              </a:rPr>
              <a:t>(電車お越しの場合)　</a:t>
            </a:r>
            <a:r>
              <a:rPr lang="ja-JP" sz="1100" b="1">
                <a:solidFill>
                  <a:srgbClr val="FF0000"/>
                </a:solidFill>
                <a:latin typeface="Arial"/>
                <a:ea typeface="Arial"/>
                <a:cs typeface="Arial"/>
                <a:sym typeface="Arial"/>
              </a:rPr>
              <a:t>※最寄り駅2カ所から無料シャトルバスが運行しています</a:t>
            </a:r>
            <a:endParaRPr sz="1400" b="1">
              <a:solidFill>
                <a:srgbClr val="FF0000"/>
              </a:solidFill>
              <a:latin typeface="Arial"/>
              <a:ea typeface="Arial"/>
              <a:cs typeface="Arial"/>
              <a:sym typeface="Arial"/>
            </a:endParaRPr>
          </a:p>
        </p:txBody>
      </p:sp>
      <p:sp>
        <p:nvSpPr>
          <p:cNvPr id="261" name="Google Shape;261;p8"/>
          <p:cNvSpPr txBox="1"/>
          <p:nvPr/>
        </p:nvSpPr>
        <p:spPr>
          <a:xfrm>
            <a:off x="6426939" y="3906051"/>
            <a:ext cx="538571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00" u="sng">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交通アクセス | 時之栖 (tokinosumika.com)</a:t>
            </a:r>
            <a:endParaRPr sz="1000">
              <a:solidFill>
                <a:schemeClr val="dk1"/>
              </a:solidFill>
              <a:latin typeface="Arial"/>
              <a:ea typeface="Arial"/>
              <a:cs typeface="Arial"/>
              <a:sym typeface="Arial"/>
            </a:endParaRPr>
          </a:p>
        </p:txBody>
      </p:sp>
      <p:sp>
        <p:nvSpPr>
          <p:cNvPr id="262" name="Google Shape;262;p8"/>
          <p:cNvSpPr txBox="1"/>
          <p:nvPr/>
        </p:nvSpPr>
        <p:spPr>
          <a:xfrm>
            <a:off x="6349830" y="3586327"/>
            <a:ext cx="269817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chemeClr val="dk1"/>
                </a:solidFill>
                <a:latin typeface="Arial"/>
                <a:ea typeface="Arial"/>
                <a:cs typeface="Arial"/>
                <a:sym typeface="Arial"/>
              </a:rPr>
              <a:t>シャトルバス時刻表はこちら▼</a:t>
            </a:r>
            <a:endParaRPr/>
          </a:p>
        </p:txBody>
      </p:sp>
      <p:sp>
        <p:nvSpPr>
          <p:cNvPr id="263" name="Google Shape;263;p8"/>
          <p:cNvSpPr txBox="1"/>
          <p:nvPr/>
        </p:nvSpPr>
        <p:spPr>
          <a:xfrm>
            <a:off x="6426938" y="4112532"/>
            <a:ext cx="403187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00">
                <a:solidFill>
                  <a:schemeClr val="dk1"/>
                </a:solidFill>
                <a:latin typeface="Arial"/>
                <a:ea typeface="Arial"/>
                <a:cs typeface="Arial"/>
                <a:sym typeface="Arial"/>
              </a:rPr>
              <a:t>※イベント当日は増便を予定しておりますので都度ご確認ください</a:t>
            </a:r>
            <a:endParaRPr/>
          </a:p>
        </p:txBody>
      </p:sp>
      <p:pic>
        <p:nvPicPr>
          <p:cNvPr id="264" name="Google Shape;264;p8"/>
          <p:cNvPicPr preferRelativeResize="0"/>
          <p:nvPr/>
        </p:nvPicPr>
        <p:blipFill rotWithShape="1">
          <a:blip r:embed="rId8">
            <a:alphaModFix/>
          </a:blip>
          <a:srcRect/>
          <a:stretch/>
        </p:blipFill>
        <p:spPr>
          <a:xfrm>
            <a:off x="6201666" y="973153"/>
            <a:ext cx="5940000" cy="2123739"/>
          </a:xfrm>
          <a:prstGeom prst="rect">
            <a:avLst/>
          </a:prstGeom>
          <a:noFill/>
          <a:ln>
            <a:noFill/>
          </a:ln>
        </p:spPr>
      </p:pic>
      <p:pic>
        <p:nvPicPr>
          <p:cNvPr id="265" name="Google Shape;265;p8" descr="三島駅北口のりば"/>
          <p:cNvPicPr preferRelativeResize="0"/>
          <p:nvPr/>
        </p:nvPicPr>
        <p:blipFill rotWithShape="1">
          <a:blip r:embed="rId9">
            <a:alphaModFix/>
          </a:blip>
          <a:srcRect/>
          <a:stretch/>
        </p:blipFill>
        <p:spPr>
          <a:xfrm>
            <a:off x="9223510" y="4513339"/>
            <a:ext cx="2396250" cy="1620000"/>
          </a:xfrm>
          <a:prstGeom prst="rect">
            <a:avLst/>
          </a:prstGeom>
          <a:noFill/>
          <a:ln>
            <a:noFill/>
          </a:ln>
        </p:spPr>
      </p:pic>
      <p:pic>
        <p:nvPicPr>
          <p:cNvPr id="266" name="Google Shape;266;p8" descr="御殿場駅のりば"/>
          <p:cNvPicPr preferRelativeResize="0"/>
          <p:nvPr/>
        </p:nvPicPr>
        <p:blipFill rotWithShape="1">
          <a:blip r:embed="rId10">
            <a:alphaModFix/>
          </a:blip>
          <a:srcRect/>
          <a:stretch/>
        </p:blipFill>
        <p:spPr>
          <a:xfrm>
            <a:off x="6644806" y="4513339"/>
            <a:ext cx="2220750" cy="1620000"/>
          </a:xfrm>
          <a:prstGeom prst="rect">
            <a:avLst/>
          </a:prstGeom>
          <a:noFill/>
          <a:ln>
            <a:noFill/>
          </a:ln>
        </p:spPr>
      </p:pic>
      <p:sp>
        <p:nvSpPr>
          <p:cNvPr id="267" name="Google Shape;26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7</a:t>
            </a:fld>
            <a:endParaRPr/>
          </a:p>
        </p:txBody>
      </p:sp>
      <p:sp>
        <p:nvSpPr>
          <p:cNvPr id="268" name="Google Shape;26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 2024 ボードゲーム大祭実行委員会</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2"/>
          <p:cNvSpPr txBox="1"/>
          <p:nvPr/>
        </p:nvSpPr>
        <p:spPr>
          <a:xfrm>
            <a:off x="201336" y="167780"/>
            <a:ext cx="28232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a:solidFill>
                  <a:schemeClr val="dk1"/>
                </a:solidFill>
                <a:latin typeface="Arial"/>
                <a:ea typeface="Arial"/>
                <a:cs typeface="Arial"/>
                <a:sym typeface="Arial"/>
              </a:rPr>
              <a:t>2.1　</a:t>
            </a:r>
            <a:r>
              <a:rPr lang="ja-JP" sz="1800" b="1" u="sng">
                <a:solidFill>
                  <a:schemeClr val="dk1"/>
                </a:solidFill>
                <a:latin typeface="Arial"/>
                <a:ea typeface="Arial"/>
                <a:cs typeface="Arial"/>
                <a:sym typeface="Arial"/>
              </a:rPr>
              <a:t>出展者募集について</a:t>
            </a:r>
            <a:endParaRPr sz="1800" b="1" u="sng">
              <a:solidFill>
                <a:schemeClr val="dk1"/>
              </a:solidFill>
              <a:latin typeface="Arial Black"/>
              <a:ea typeface="Arial Black"/>
              <a:cs typeface="Arial Black"/>
              <a:sym typeface="Arial Black"/>
            </a:endParaRPr>
          </a:p>
        </p:txBody>
      </p:sp>
      <p:sp>
        <p:nvSpPr>
          <p:cNvPr id="274" name="Google Shape;274;p12"/>
          <p:cNvSpPr txBox="1"/>
          <p:nvPr/>
        </p:nvSpPr>
        <p:spPr>
          <a:xfrm>
            <a:off x="1281850" y="679151"/>
            <a:ext cx="9628200" cy="1629573"/>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募集期間：</a:t>
            </a:r>
            <a:r>
              <a:rPr lang="ja-JP" sz="1800" b="1" dirty="0">
                <a:solidFill>
                  <a:srgbClr val="FF0000"/>
                </a:solidFill>
                <a:latin typeface="Arial"/>
                <a:ea typeface="Arial"/>
                <a:cs typeface="Arial"/>
                <a:sym typeface="Arial"/>
              </a:rPr>
              <a:t>2024年3月20日～4月30日</a:t>
            </a:r>
            <a:endParaRPr sz="1800" b="1" dirty="0">
              <a:solidFill>
                <a:srgbClr val="FF0000"/>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時之栖公式サイトにて応募フォームを用意いたします。</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ボードゲーム大祭公式Xにてご案内いたします。 </a:t>
            </a:r>
            <a:r>
              <a:rPr lang="ja-JP" sz="1800" b="1" u="sng"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https://twitter.com/boardgametaisai</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募集期間終了後</a:t>
            </a:r>
            <a:r>
              <a:rPr lang="ja-JP" sz="1800" b="1" dirty="0">
                <a:solidFill>
                  <a:srgbClr val="FF0000"/>
                </a:solidFill>
                <a:latin typeface="Arial"/>
                <a:ea typeface="Arial"/>
                <a:cs typeface="Arial"/>
                <a:sym typeface="Arial"/>
              </a:rPr>
              <a:t>5月中旬頃</a:t>
            </a:r>
            <a:r>
              <a:rPr lang="ja-JP" sz="1800" b="1" dirty="0">
                <a:solidFill>
                  <a:schemeClr val="dk1"/>
                </a:solidFill>
                <a:latin typeface="Arial"/>
                <a:ea typeface="Arial"/>
                <a:cs typeface="Arial"/>
                <a:sym typeface="Arial"/>
              </a:rPr>
              <a:t>に当落の決定。</a:t>
            </a:r>
            <a:br>
              <a:rPr lang="ja-JP" sz="1800" b="1" dirty="0">
                <a:solidFill>
                  <a:schemeClr val="dk1"/>
                </a:solidFill>
                <a:latin typeface="Arial"/>
                <a:ea typeface="Arial"/>
                <a:cs typeface="Arial"/>
                <a:sym typeface="Arial"/>
              </a:rPr>
            </a:br>
            <a:r>
              <a:rPr lang="ja-JP" sz="1800" b="1" dirty="0">
                <a:solidFill>
                  <a:schemeClr val="dk1"/>
                </a:solidFill>
                <a:latin typeface="Arial"/>
                <a:ea typeface="Arial"/>
                <a:cs typeface="Arial"/>
                <a:sym typeface="Arial"/>
              </a:rPr>
              <a:t>※お申し込み時にご登録いただくメールアドレス宛にご連絡いたします。</a:t>
            </a:r>
            <a:endParaRPr sz="1800" b="1" dirty="0">
              <a:solidFill>
                <a:schemeClr val="dk1"/>
              </a:solidFill>
              <a:latin typeface="Arial"/>
              <a:ea typeface="Arial"/>
              <a:cs typeface="Arial"/>
              <a:sym typeface="Arial"/>
            </a:endParaRPr>
          </a:p>
        </p:txBody>
      </p:sp>
      <p:pic>
        <p:nvPicPr>
          <p:cNvPr id="275" name="Google Shape;275;p12"/>
          <p:cNvPicPr preferRelativeResize="0"/>
          <p:nvPr/>
        </p:nvPicPr>
        <p:blipFill rotWithShape="1">
          <a:blip r:embed="rId4">
            <a:alphaModFix/>
          </a:blip>
          <a:srcRect/>
          <a:stretch/>
        </p:blipFill>
        <p:spPr>
          <a:xfrm>
            <a:off x="10923155" y="10672"/>
            <a:ext cx="801332" cy="756000"/>
          </a:xfrm>
          <a:prstGeom prst="rect">
            <a:avLst/>
          </a:prstGeom>
          <a:noFill/>
          <a:ln>
            <a:noFill/>
          </a:ln>
        </p:spPr>
      </p:pic>
      <p:pic>
        <p:nvPicPr>
          <p:cNvPr id="276" name="Google Shape;276;p12"/>
          <p:cNvPicPr preferRelativeResize="0"/>
          <p:nvPr/>
        </p:nvPicPr>
        <p:blipFill rotWithShape="1">
          <a:blip r:embed="rId5">
            <a:alphaModFix/>
          </a:blip>
          <a:srcRect/>
          <a:stretch/>
        </p:blipFill>
        <p:spPr>
          <a:xfrm>
            <a:off x="11658578" y="82446"/>
            <a:ext cx="499866" cy="540000"/>
          </a:xfrm>
          <a:prstGeom prst="rect">
            <a:avLst/>
          </a:prstGeom>
          <a:noFill/>
          <a:ln>
            <a:noFill/>
          </a:ln>
        </p:spPr>
      </p:pic>
      <p:sp>
        <p:nvSpPr>
          <p:cNvPr id="277" name="Google Shape;27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8</a:t>
            </a:fld>
            <a:endParaRPr/>
          </a:p>
        </p:txBody>
      </p:sp>
      <p:sp>
        <p:nvSpPr>
          <p:cNvPr id="278" name="Google Shape;278;p12"/>
          <p:cNvSpPr txBox="1">
            <a:spLocks noGrp="1"/>
          </p:cNvSpPr>
          <p:nvPr>
            <p:ph type="ftr" idx="11"/>
          </p:nvPr>
        </p:nvSpPr>
        <p:spPr>
          <a:xfrm>
            <a:off x="4038550" y="6470794"/>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 2024 ボードゲーム大祭実行委員会</a:t>
            </a:r>
            <a:endParaRPr/>
          </a:p>
        </p:txBody>
      </p:sp>
      <p:sp>
        <p:nvSpPr>
          <p:cNvPr id="4" name="Google Shape;286;p13">
            <a:extLst>
              <a:ext uri="{FF2B5EF4-FFF2-40B4-BE49-F238E27FC236}">
                <a16:creationId xmlns:a16="http://schemas.microsoft.com/office/drawing/2014/main" id="{9CB6B349-86DB-FC38-4737-4A4E8BFC504F}"/>
              </a:ext>
            </a:extLst>
          </p:cNvPr>
          <p:cNvSpPr txBox="1"/>
          <p:nvPr/>
        </p:nvSpPr>
        <p:spPr>
          <a:xfrm>
            <a:off x="1281850" y="2960275"/>
            <a:ext cx="9628200" cy="1937028"/>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次ページの「搬入票」を利用の上</a:t>
            </a:r>
            <a:r>
              <a:rPr lang="ja-JP" sz="1800" b="1" dirty="0">
                <a:solidFill>
                  <a:srgbClr val="FF0000"/>
                </a:solidFill>
                <a:latin typeface="Arial"/>
                <a:ea typeface="Arial"/>
                <a:cs typeface="Arial"/>
                <a:sym typeface="Arial"/>
              </a:rPr>
              <a:t>2024年9月5日(木)12:00</a:t>
            </a:r>
            <a:r>
              <a:rPr lang="ja-JP" sz="1800" b="1" dirty="0">
                <a:solidFill>
                  <a:srgbClr val="FF0000"/>
                </a:solidFill>
              </a:rPr>
              <a:t>以降</a:t>
            </a:r>
            <a:r>
              <a:rPr lang="ja-JP" sz="1800" b="1" dirty="0">
                <a:solidFill>
                  <a:schemeClr val="dk1"/>
                </a:solidFill>
              </a:rPr>
              <a:t>の</a:t>
            </a:r>
            <a:r>
              <a:rPr lang="ja-JP" sz="1800" b="1" dirty="0">
                <a:solidFill>
                  <a:schemeClr val="dk1"/>
                </a:solidFill>
                <a:latin typeface="Arial"/>
                <a:ea typeface="Arial"/>
                <a:cs typeface="Arial"/>
                <a:sym typeface="Arial"/>
              </a:rPr>
              <a:t>指定で</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元払いにて下記住所宛にご発送ください。</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＜送り先＞</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〒412-0033</a:t>
            </a:r>
            <a:endParaRPr dirty="0"/>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静岡県御殿場市神山719　</a:t>
            </a:r>
            <a:endParaRPr dirty="0"/>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株式会社時之栖　御殿場高原ホテル(ボードゲーム大祭2024)　行</a:t>
            </a:r>
            <a:endParaRPr sz="1800" b="1" dirty="0">
              <a:solidFill>
                <a:schemeClr val="dk1"/>
              </a:solidFill>
              <a:latin typeface="Arial"/>
              <a:ea typeface="Arial"/>
              <a:cs typeface="Arial"/>
              <a:sym typeface="Arial"/>
            </a:endParaRPr>
          </a:p>
        </p:txBody>
      </p:sp>
      <p:sp>
        <p:nvSpPr>
          <p:cNvPr id="5" name="Google Shape;285;p13">
            <a:extLst>
              <a:ext uri="{FF2B5EF4-FFF2-40B4-BE49-F238E27FC236}">
                <a16:creationId xmlns:a16="http://schemas.microsoft.com/office/drawing/2014/main" id="{E752DA50-B092-8689-AB49-792C6B2BDA29}"/>
              </a:ext>
            </a:extLst>
          </p:cNvPr>
          <p:cNvSpPr txBox="1"/>
          <p:nvPr/>
        </p:nvSpPr>
        <p:spPr>
          <a:xfrm>
            <a:off x="201335" y="2449833"/>
            <a:ext cx="28232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2</a:t>
            </a:r>
            <a:r>
              <a:rPr lang="ja-JP" sz="1800" b="1"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荷物の配送について</a:t>
            </a:r>
            <a:endParaRPr sz="1800" b="1" u="sng" dirty="0">
              <a:solidFill>
                <a:schemeClr val="dk1"/>
              </a:solidFill>
              <a:latin typeface="Arial Black"/>
              <a:ea typeface="Arial Black"/>
              <a:cs typeface="Arial Black"/>
              <a:sym typeface="Arial Black"/>
            </a:endParaRPr>
          </a:p>
        </p:txBody>
      </p:sp>
      <p:sp>
        <p:nvSpPr>
          <p:cNvPr id="6" name="Google Shape;291;p13">
            <a:extLst>
              <a:ext uri="{FF2B5EF4-FFF2-40B4-BE49-F238E27FC236}">
                <a16:creationId xmlns:a16="http://schemas.microsoft.com/office/drawing/2014/main" id="{D67BDCB1-AA68-5221-5114-D7F220A90D76}"/>
              </a:ext>
            </a:extLst>
          </p:cNvPr>
          <p:cNvSpPr txBox="1"/>
          <p:nvPr/>
        </p:nvSpPr>
        <p:spPr>
          <a:xfrm>
            <a:off x="201335" y="5038413"/>
            <a:ext cx="37465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dk1"/>
                </a:solidFill>
                <a:latin typeface="Arial"/>
                <a:ea typeface="Arial"/>
                <a:cs typeface="Arial"/>
                <a:sym typeface="Arial"/>
              </a:rPr>
              <a:t>2.</a:t>
            </a:r>
            <a:r>
              <a:rPr lang="en-US" altLang="ja-JP" sz="1800" b="1" dirty="0">
                <a:solidFill>
                  <a:schemeClr val="dk1"/>
                </a:solidFill>
                <a:latin typeface="Arial"/>
                <a:ea typeface="Arial"/>
                <a:cs typeface="Arial"/>
                <a:sym typeface="Arial"/>
              </a:rPr>
              <a:t>3</a:t>
            </a:r>
            <a:r>
              <a:rPr lang="ja-JP" sz="1800" b="1" dirty="0">
                <a:solidFill>
                  <a:schemeClr val="dk1"/>
                </a:solidFill>
                <a:latin typeface="Arial"/>
                <a:ea typeface="Arial"/>
                <a:cs typeface="Arial"/>
                <a:sym typeface="Arial"/>
              </a:rPr>
              <a:t>　</a:t>
            </a:r>
            <a:r>
              <a:rPr lang="ja-JP" sz="1800" b="1" u="sng" dirty="0">
                <a:solidFill>
                  <a:schemeClr val="dk1"/>
                </a:solidFill>
                <a:latin typeface="Arial"/>
                <a:ea typeface="Arial"/>
                <a:cs typeface="Arial"/>
                <a:sym typeface="Arial"/>
              </a:rPr>
              <a:t>駐車場の利用・搬入について</a:t>
            </a:r>
            <a:endParaRPr sz="1800" b="1" u="sng" dirty="0">
              <a:solidFill>
                <a:schemeClr val="dk1"/>
              </a:solidFill>
              <a:latin typeface="Arial Black"/>
              <a:ea typeface="Arial Black"/>
              <a:cs typeface="Arial Black"/>
              <a:sym typeface="Arial Black"/>
            </a:endParaRPr>
          </a:p>
        </p:txBody>
      </p:sp>
      <p:sp>
        <p:nvSpPr>
          <p:cNvPr id="7" name="Google Shape;292;p13">
            <a:extLst>
              <a:ext uri="{FF2B5EF4-FFF2-40B4-BE49-F238E27FC236}">
                <a16:creationId xmlns:a16="http://schemas.microsoft.com/office/drawing/2014/main" id="{D08621BA-E035-4320-6255-AFC3BEF6EC54}"/>
              </a:ext>
            </a:extLst>
          </p:cNvPr>
          <p:cNvSpPr txBox="1"/>
          <p:nvPr/>
        </p:nvSpPr>
        <p:spPr>
          <a:xfrm>
            <a:off x="1281850" y="5548854"/>
            <a:ext cx="9628200" cy="1014661"/>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当日お車にて搬入される出展者様は、</a:t>
            </a:r>
            <a:r>
              <a:rPr lang="ja-JP" sz="1800" b="1" dirty="0">
                <a:solidFill>
                  <a:srgbClr val="FF0000"/>
                </a:solidFill>
                <a:latin typeface="Arial"/>
                <a:ea typeface="Arial"/>
                <a:cs typeface="Arial"/>
                <a:sym typeface="Arial"/>
              </a:rPr>
              <a:t>第5駐車場</a:t>
            </a:r>
            <a:r>
              <a:rPr lang="ja-JP" sz="1800" b="1" dirty="0">
                <a:solidFill>
                  <a:schemeClr val="dk1"/>
                </a:solidFill>
                <a:latin typeface="Arial"/>
                <a:ea typeface="Arial"/>
                <a:cs typeface="Arial"/>
                <a:sym typeface="Arial"/>
              </a:rPr>
              <a:t>または</a:t>
            </a:r>
            <a:r>
              <a:rPr lang="ja-JP" sz="1800" b="1" dirty="0">
                <a:solidFill>
                  <a:srgbClr val="FF0000"/>
                </a:solidFill>
                <a:latin typeface="Arial"/>
                <a:ea typeface="Arial"/>
                <a:cs typeface="Arial"/>
                <a:sym typeface="Arial"/>
              </a:rPr>
              <a:t>第1駐車場</a:t>
            </a:r>
            <a:r>
              <a:rPr lang="ja-JP" sz="1800" b="1" dirty="0">
                <a:solidFill>
                  <a:schemeClr val="dk1"/>
                </a:solidFill>
                <a:latin typeface="Arial"/>
                <a:ea typeface="Arial"/>
                <a:cs typeface="Arial"/>
                <a:sym typeface="Arial"/>
              </a:rPr>
              <a:t>(P9参照)にお車を停めて会場に越しください。</a:t>
            </a:r>
            <a:endParaRPr sz="1800" b="1" dirty="0">
              <a:solidFill>
                <a:schemeClr val="dk1"/>
              </a:solidFill>
              <a:latin typeface="Arial"/>
              <a:ea typeface="Arial"/>
              <a:cs typeface="Arial"/>
              <a:sym typeface="Arial"/>
            </a:endParaRPr>
          </a:p>
          <a:p>
            <a:pPr marL="0" marR="0" lvl="0" indent="0" algn="l" rtl="0">
              <a:lnSpc>
                <a:spcPct val="111111"/>
              </a:lnSpc>
              <a:spcBef>
                <a:spcPts val="0"/>
              </a:spcBef>
              <a:spcAft>
                <a:spcPts val="0"/>
              </a:spcAft>
              <a:buNone/>
            </a:pPr>
            <a:r>
              <a:rPr lang="ja-JP" sz="1800" b="1" dirty="0">
                <a:solidFill>
                  <a:schemeClr val="dk1"/>
                </a:solidFill>
                <a:latin typeface="Arial"/>
                <a:ea typeface="Arial"/>
                <a:cs typeface="Arial"/>
                <a:sym typeface="Arial"/>
              </a:rPr>
              <a:t>宿泊プランをお申し込みの方は各宿泊施設の駐車場がご利用可能です。</a:t>
            </a:r>
            <a:endParaRPr sz="1800" b="1" dirty="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9</a:t>
            </a:fld>
            <a:endParaRPr/>
          </a:p>
        </p:txBody>
      </p:sp>
      <p:sp>
        <p:nvSpPr>
          <p:cNvPr id="299" name="Google Shape;29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 2024 ボードゲーム大祭実行委員会</a:t>
            </a:r>
            <a:endParaRPr/>
          </a:p>
        </p:txBody>
      </p:sp>
      <p:pic>
        <p:nvPicPr>
          <p:cNvPr id="300" name="Google Shape;300;p14" descr="テキスト, テーブル&#10;&#10;中程度の精度で自動的に生成された説明"/>
          <p:cNvPicPr preferRelativeResize="0"/>
          <p:nvPr/>
        </p:nvPicPr>
        <p:blipFill rotWithShape="1">
          <a:blip r:embed="rId3">
            <a:alphaModFix/>
          </a:blip>
          <a:srcRect/>
          <a:stretch/>
        </p:blipFill>
        <p:spPr>
          <a:xfrm rot="-5400000">
            <a:off x="2666999" y="-2667001"/>
            <a:ext cx="6858001" cy="12192000"/>
          </a:xfrm>
          <a:prstGeom prst="rect">
            <a:avLst/>
          </a:prstGeom>
          <a:noFill/>
          <a:ln>
            <a:noFill/>
          </a:ln>
        </p:spPr>
      </p:pic>
    </p:spTree>
  </p:cSld>
  <p:clrMapOvr>
    <a:masterClrMapping/>
  </p:clrMapOvr>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3306</Words>
  <Application>Microsoft Office PowerPoint</Application>
  <PresentationFormat>ワイド画面</PresentationFormat>
  <Paragraphs>473</Paragraphs>
  <Slides>26</Slides>
  <Notes>25</Notes>
  <HiddenSlides>0</HiddenSlides>
  <MMClips>0</MMClips>
  <ScaleCrop>false</ScaleCrop>
  <HeadingPairs>
    <vt:vector size="6" baseType="variant">
      <vt:variant>
        <vt:lpstr>使用されているフォント</vt:lpstr>
      </vt:variant>
      <vt:variant>
        <vt:i4>3</vt:i4>
      </vt:variant>
      <vt:variant>
        <vt:lpstr>テーマ</vt:lpstr>
      </vt:variant>
      <vt:variant>
        <vt:i4>2</vt:i4>
      </vt:variant>
      <vt:variant>
        <vt:lpstr>スライド タイトル</vt:lpstr>
      </vt:variant>
      <vt:variant>
        <vt:i4>26</vt:i4>
      </vt:variant>
    </vt:vector>
  </HeadingPairs>
  <TitlesOfParts>
    <vt:vector size="31" baseType="lpstr">
      <vt:lpstr>ヒラギノ角ゴ ProN W3</vt:lpstr>
      <vt:lpstr>Arial</vt:lpstr>
      <vt:lpstr>Arial Black</vt:lpstr>
      <vt:lpstr>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t-tsuyuki@tokinosumika.com</dc:creator>
  <cp:lastModifiedBy>user</cp:lastModifiedBy>
  <cp:revision>5</cp:revision>
  <dcterms:created xsi:type="dcterms:W3CDTF">2022-12-21T07:00:26Z</dcterms:created>
  <dcterms:modified xsi:type="dcterms:W3CDTF">2024-03-21T00:17:17Z</dcterms:modified>
</cp:coreProperties>
</file>